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6858000" type="screen4x3"/>
  <p:notesSz cx="6858000" cy="9144000"/>
  <p:embeddedFontLst>
    <p:embeddedFont>
      <p:font typeface="Nanum Gothic" panose="020B0604020202020204" charset="-127"/>
      <p:regular r:id="rId34"/>
      <p:bold r:id="rId35"/>
    </p:embeddedFon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
      <p:font typeface="Playfair Display SC" panose="020B0604020202020204" charset="0"/>
      <p:regular r:id="rId44"/>
      <p:bold r:id="rId45"/>
      <p:italic r:id="rId46"/>
      <p:boldItalic r:id="rId47"/>
    </p:embeddedFont>
    <p:embeddedFont>
      <p:font typeface="Roboto" panose="020B0604020202020204" charset="0"/>
      <p:regular r:id="rId48"/>
      <p:bold r:id="rId49"/>
      <p:italic r:id="rId50"/>
      <p:boldItalic r:id="rId51"/>
    </p:embeddedFont>
    <p:embeddedFont>
      <p:font typeface="Source Code Pro" panose="020B0604020202020204" charset="0"/>
      <p:regular r:id="rId52"/>
      <p:bold r:id="rId53"/>
    </p:embeddedFont>
    <p:embeddedFont>
      <p:font typeface="Titillium Web"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5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3a56063f8_1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3a56063f8_1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Treated null values</a:t>
            </a:r>
            <a:endParaRPr/>
          </a:p>
          <a:p>
            <a:pPr marL="0" lvl="0" indent="0" algn="l" rtl="0">
              <a:spcBef>
                <a:spcPts val="0"/>
              </a:spcBef>
              <a:spcAft>
                <a:spcPts val="0"/>
              </a:spcAft>
              <a:buNone/>
            </a:pPr>
            <a:r>
              <a:rPr lang="en-US"/>
              <a:t>translated the texts from other languages using TextBlob</a:t>
            </a:r>
            <a:endParaRPr/>
          </a:p>
        </p:txBody>
      </p:sp>
      <p:sp>
        <p:nvSpPr>
          <p:cNvPr id="287" name="Google Shape;287;g33a56063f8_1_8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abbb4bfc_4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3abbb4bfc_4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33abbb4bfc_4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9aab1a88d_2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9aab1a88d_2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49aab1a88d_2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3abbb4bfc_4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3abbb4bfc_4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33abbb4bfc_4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3abbb4bfc_4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3abbb4bfc_4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33abbb4bfc_4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9aab1a88d_4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49aab1a88d_4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49aab1a88d_4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3abbb4bfc_4_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3abbb4bfc_4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33abbb4bfc_4_1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9aab1a88d_4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9aab1a88d_4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49aab1a88d_4_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3abbb4bfc_4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3abbb4bfc_4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3abbb4bfc_4_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9aab1a88d_1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9aab1a88d_1_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content based</a:t>
            </a:r>
            <a:endParaRPr/>
          </a:p>
        </p:txBody>
      </p:sp>
      <p:sp>
        <p:nvSpPr>
          <p:cNvPr id="438" name="Google Shape;438;g49aab1a88d_1_1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3abbb4bfc_4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3abbb4bfc_4_1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33abbb4bfc_4_19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9aab1a88d_4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49aab1a88d_4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g49aab1a88d_4_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3abbb4bfc_4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3abbb4bfc_4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33abbb4bfc_4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49aab1a88d_1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49aab1a88d_1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content based</a:t>
            </a:r>
            <a:endParaRPr/>
          </a:p>
        </p:txBody>
      </p:sp>
      <p:sp>
        <p:nvSpPr>
          <p:cNvPr id="501" name="Google Shape;501;g49aab1a88d_1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aab1a88d_1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49aab1a88d_1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content based</a:t>
            </a:r>
            <a:endParaRPr/>
          </a:p>
        </p:txBody>
      </p:sp>
      <p:sp>
        <p:nvSpPr>
          <p:cNvPr id="516" name="Google Shape;516;g49aab1a88d_1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9aab1a88d_3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9aab1a88d_3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49aab1a88d_3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3abbb4bfc_4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3abbb4bfc_4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content based</a:t>
            </a:r>
            <a:endParaRPr/>
          </a:p>
        </p:txBody>
      </p:sp>
      <p:sp>
        <p:nvSpPr>
          <p:cNvPr id="544" name="Google Shape;544;g33abbb4bfc_4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49aab1a88d_4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49aab1a88d_4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49aab1a88d_4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3abbb4bfc_4_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3abbb4bfc_4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33abbb4bfc_4_1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3abbb4bfc_4_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33abbb4bfc_4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g33abbb4bfc_4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a212f837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a212f837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3a212f837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49aab1a88d_3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49aab1a88d_3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49aab1a88d_3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a56063f8_1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a56063f8_1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33a56063f8_1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895f943e6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4895f943e6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3a56063f8_1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3a56063f8_1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33a56063f8_1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3a56063f8_1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3a56063f8_1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33a56063f8_1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abbb4bfc_4_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3abbb4bfc_4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33abbb4bfc_4_1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3abbb4bfc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3abbb4bfc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33abbb4bfc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10"/>
        <p:cNvGrpSpPr/>
        <p:nvPr/>
      </p:nvGrpSpPr>
      <p:grpSpPr>
        <a:xfrm>
          <a:off x="0" y="0"/>
          <a:ext cx="0" cy="0"/>
          <a:chOff x="0" y="0"/>
          <a:chExt cx="0" cy="0"/>
        </a:xfrm>
      </p:grpSpPr>
      <p:pic>
        <p:nvPicPr>
          <p:cNvPr id="11" name="Google Shape;11;p2" descr="shield.png"/>
          <p:cNvPicPr preferRelativeResize="0"/>
          <p:nvPr/>
        </p:nvPicPr>
        <p:blipFill rotWithShape="1">
          <a:blip r:embed="rId2">
            <a:alphaModFix/>
          </a:blip>
          <a:srcRect/>
          <a:stretch/>
        </p:blipFill>
        <p:spPr>
          <a:xfrm>
            <a:off x="3927063" y="1170132"/>
            <a:ext cx="5216937" cy="5687868"/>
          </a:xfrm>
          <a:prstGeom prst="rect">
            <a:avLst/>
          </a:prstGeom>
          <a:noFill/>
          <a:ln>
            <a:noFill/>
          </a:ln>
        </p:spPr>
      </p:pic>
      <p:sp>
        <p:nvSpPr>
          <p:cNvPr id="12" name="Google Shape;12;p2"/>
          <p:cNvSpPr txBox="1">
            <a:spLocks noGrp="1"/>
          </p:cNvSpPr>
          <p:nvPr>
            <p:ph type="body" idx="1"/>
          </p:nvPr>
        </p:nvSpPr>
        <p:spPr>
          <a:xfrm>
            <a:off x="123826" y="3534870"/>
            <a:ext cx="3828116"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body" idx="3"/>
          </p:nvPr>
        </p:nvSpPr>
        <p:spPr>
          <a:xfrm>
            <a:off x="115889" y="4898571"/>
            <a:ext cx="3845138"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5" name="Google Shape;15;p2"/>
          <p:cNvGrpSpPr/>
          <p:nvPr/>
        </p:nvGrpSpPr>
        <p:grpSpPr>
          <a:xfrm>
            <a:off x="0" y="6419355"/>
            <a:ext cx="9144000" cy="438645"/>
            <a:chOff x="0" y="4172975"/>
            <a:chExt cx="9144000" cy="438645"/>
          </a:xfrm>
        </p:grpSpPr>
        <p:cxnSp>
          <p:nvCxnSpPr>
            <p:cNvPr id="16" name="Google Shape;16;p2"/>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7" name="Google Shape;17;p2"/>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18" name="Google Shape;18;p2"/>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9" name="Google Shape;19;p2"/>
          <p:cNvGrpSpPr/>
          <p:nvPr/>
        </p:nvGrpSpPr>
        <p:grpSpPr>
          <a:xfrm>
            <a:off x="0" y="12207"/>
            <a:ext cx="9144000" cy="557"/>
            <a:chOff x="0" y="12207"/>
            <a:chExt cx="9144000" cy="557"/>
          </a:xfrm>
        </p:grpSpPr>
        <p:cxnSp>
          <p:nvCxnSpPr>
            <p:cNvPr id="20" name="Google Shape;20;p2"/>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21" name="Google Shape;21;p2"/>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22" name="Google Shape;22;p2"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head w/ Bullets 2 col">
  <p:cSld name="Subhead w/ Bullets 2 col">
    <p:spTree>
      <p:nvGrpSpPr>
        <p:cNvPr id="1" name="Shape 129"/>
        <p:cNvGrpSpPr/>
        <p:nvPr/>
      </p:nvGrpSpPr>
      <p:grpSpPr>
        <a:xfrm>
          <a:off x="0" y="0"/>
          <a:ext cx="0" cy="0"/>
          <a:chOff x="0" y="0"/>
          <a:chExt cx="0" cy="0"/>
        </a:xfrm>
      </p:grpSpPr>
      <p:sp>
        <p:nvSpPr>
          <p:cNvPr id="130" name="Google Shape;130;p12"/>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1" name="Google Shape;131;p12"/>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12"/>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 name="Google Shape;133;p12"/>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Google Shape;134;p12"/>
          <p:cNvSpPr txBox="1">
            <a:spLocks noGrp="1"/>
          </p:cNvSpPr>
          <p:nvPr>
            <p:ph type="body" idx="3"/>
          </p:nvPr>
        </p:nvSpPr>
        <p:spPr>
          <a:xfrm>
            <a:off x="4627391" y="1709351"/>
            <a:ext cx="4242014" cy="4384542"/>
          </a:xfrm>
          <a:prstGeom prst="rect">
            <a:avLst/>
          </a:prstGeom>
          <a:noFill/>
          <a:ln>
            <a:noFill/>
          </a:ln>
        </p:spPr>
        <p:txBody>
          <a:bodyPr spcFirstLastPara="1" wrap="square" lIns="91425" tIns="45700" rIns="91425" bIns="45700"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135"/>
        <p:cNvGrpSpPr/>
        <p:nvPr/>
      </p:nvGrpSpPr>
      <p:grpSpPr>
        <a:xfrm>
          <a:off x="0" y="0"/>
          <a:ext cx="0" cy="0"/>
          <a:chOff x="0" y="0"/>
          <a:chExt cx="0" cy="0"/>
        </a:xfrm>
      </p:grpSpPr>
      <p:sp>
        <p:nvSpPr>
          <p:cNvPr id="136" name="Google Shape;136;p13"/>
          <p:cNvSpPr txBox="1">
            <a:spLocks noGrp="1"/>
          </p:cNvSpPr>
          <p:nvPr>
            <p:ph type="body" idx="1"/>
          </p:nvPr>
        </p:nvSpPr>
        <p:spPr>
          <a:xfrm>
            <a:off x="227013" y="1709351"/>
            <a:ext cx="8691562" cy="4384543"/>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7" name="Google Shape;137;p13"/>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8" name="Google Shape;138;p13"/>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9" name="Google Shape;139;p13"/>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head w/ No Bullets 2 col">
  <p:cSld name="Subhead w/ No Bullets 2 col">
    <p:spTree>
      <p:nvGrpSpPr>
        <p:cNvPr id="1" name="Shape 140"/>
        <p:cNvGrpSpPr/>
        <p:nvPr/>
      </p:nvGrpSpPr>
      <p:grpSpPr>
        <a:xfrm>
          <a:off x="0" y="0"/>
          <a:ext cx="0" cy="0"/>
          <a:chOff x="0" y="0"/>
          <a:chExt cx="0" cy="0"/>
        </a:xfrm>
      </p:grpSpPr>
      <p:sp>
        <p:nvSpPr>
          <p:cNvPr id="141" name="Google Shape;141;p14"/>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2" name="Google Shape;142;p14"/>
          <p:cNvSpPr txBox="1">
            <a:spLocks noGrp="1"/>
          </p:cNvSpPr>
          <p:nvPr>
            <p:ph type="body" idx="1"/>
          </p:nvPr>
        </p:nvSpPr>
        <p:spPr>
          <a:xfrm>
            <a:off x="227013" y="1709351"/>
            <a:ext cx="4214555" cy="4384543"/>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3" name="Google Shape;143;p14"/>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4" name="Google Shape;144;p14"/>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14"/>
          <p:cNvSpPr txBox="1">
            <a:spLocks noGrp="1"/>
          </p:cNvSpPr>
          <p:nvPr>
            <p:ph type="body" idx="3"/>
          </p:nvPr>
        </p:nvSpPr>
        <p:spPr>
          <a:xfrm>
            <a:off x="4620526" y="1709351"/>
            <a:ext cx="4269473" cy="4384543"/>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146"/>
        <p:cNvGrpSpPr/>
        <p:nvPr/>
      </p:nvGrpSpPr>
      <p:grpSpPr>
        <a:xfrm>
          <a:off x="0" y="0"/>
          <a:ext cx="0" cy="0"/>
          <a:chOff x="0" y="0"/>
          <a:chExt cx="0" cy="0"/>
        </a:xfrm>
      </p:grpSpPr>
      <p:sp>
        <p:nvSpPr>
          <p:cNvPr id="147" name="Google Shape;147;p15"/>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8" name="Google Shape;148;p15"/>
          <p:cNvSpPr txBox="1">
            <a:spLocks noGrp="1"/>
          </p:cNvSpPr>
          <p:nvPr>
            <p:ph type="body" idx="1"/>
          </p:nvPr>
        </p:nvSpPr>
        <p:spPr>
          <a:xfrm>
            <a:off x="227013" y="1112109"/>
            <a:ext cx="8691562" cy="4981786"/>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Google Shape;149;p15"/>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with no Subhead 2 col">
  <p:cSld name="Title with no Subhead 2 col">
    <p:spTree>
      <p:nvGrpSpPr>
        <p:cNvPr id="1" name="Shape 150"/>
        <p:cNvGrpSpPr/>
        <p:nvPr/>
      </p:nvGrpSpPr>
      <p:grpSpPr>
        <a:xfrm>
          <a:off x="0" y="0"/>
          <a:ext cx="0" cy="0"/>
          <a:chOff x="0" y="0"/>
          <a:chExt cx="0" cy="0"/>
        </a:xfrm>
      </p:grpSpPr>
      <p:sp>
        <p:nvSpPr>
          <p:cNvPr id="151" name="Google Shape;151;p16"/>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2" name="Google Shape;152;p16"/>
          <p:cNvSpPr txBox="1">
            <a:spLocks noGrp="1"/>
          </p:cNvSpPr>
          <p:nvPr>
            <p:ph type="body" idx="1"/>
          </p:nvPr>
        </p:nvSpPr>
        <p:spPr>
          <a:xfrm>
            <a:off x="227013" y="1112109"/>
            <a:ext cx="4248879" cy="4981786"/>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Google Shape;153;p16"/>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4" name="Google Shape;154;p16"/>
          <p:cNvSpPr txBox="1">
            <a:spLocks noGrp="1"/>
          </p:cNvSpPr>
          <p:nvPr>
            <p:ph type="body" idx="2"/>
          </p:nvPr>
        </p:nvSpPr>
        <p:spPr>
          <a:xfrm>
            <a:off x="4661715" y="1112109"/>
            <a:ext cx="4248879" cy="4981786"/>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evens Seal">
  <p:cSld name="Stevens Seal">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25" name="Google Shape;25;p3"/>
          <p:cNvSpPr txBox="1">
            <a:spLocks noGrp="1"/>
          </p:cNvSpPr>
          <p:nvPr>
            <p:ph type="body" idx="1"/>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2"/>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3"/>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28" name="Google Shape;28;p3"/>
          <p:cNvGrpSpPr/>
          <p:nvPr/>
        </p:nvGrpSpPr>
        <p:grpSpPr>
          <a:xfrm>
            <a:off x="0" y="12207"/>
            <a:ext cx="9144000" cy="557"/>
            <a:chOff x="0" y="12207"/>
            <a:chExt cx="9144000" cy="557"/>
          </a:xfrm>
        </p:grpSpPr>
        <p:cxnSp>
          <p:nvCxnSpPr>
            <p:cNvPr id="29" name="Google Shape;29;p3"/>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30" name="Google Shape;30;p3"/>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31" name="Google Shape;31;p3"/>
          <p:cNvPicPr preferRelativeResize="0"/>
          <p:nvPr/>
        </p:nvPicPr>
        <p:blipFill rotWithShape="1">
          <a:blip r:embed="rId3">
            <a:alphaModFix/>
          </a:blip>
          <a:srcRect/>
          <a:stretch/>
        </p:blipFill>
        <p:spPr>
          <a:xfrm>
            <a:off x="236066" y="-14942"/>
            <a:ext cx="2324100" cy="1320800"/>
          </a:xfrm>
          <a:prstGeom prst="rect">
            <a:avLst/>
          </a:prstGeom>
          <a:noFill/>
          <a:ln>
            <a:noFill/>
          </a:ln>
        </p:spPr>
      </p:pic>
      <p:grpSp>
        <p:nvGrpSpPr>
          <p:cNvPr id="32" name="Google Shape;32;p3"/>
          <p:cNvGrpSpPr/>
          <p:nvPr/>
        </p:nvGrpSpPr>
        <p:grpSpPr>
          <a:xfrm>
            <a:off x="0" y="6419355"/>
            <a:ext cx="9144000" cy="438645"/>
            <a:chOff x="0" y="4172975"/>
            <a:chExt cx="9144000" cy="438645"/>
          </a:xfrm>
        </p:grpSpPr>
        <p:cxnSp>
          <p:nvCxnSpPr>
            <p:cNvPr id="33" name="Google Shape;33;p3"/>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34" name="Google Shape;34;p3"/>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35" name="Google Shape;35;p3"/>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tevens Clock">
  <p:cSld name="Stevens Clock">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38" name="Google Shape;38;p4"/>
          <p:cNvSpPr txBox="1">
            <a:spLocks noGrp="1"/>
          </p:cNvSpPr>
          <p:nvPr>
            <p:ph type="body" idx="1"/>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3"/>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41" name="Google Shape;41;p4"/>
          <p:cNvGrpSpPr/>
          <p:nvPr/>
        </p:nvGrpSpPr>
        <p:grpSpPr>
          <a:xfrm>
            <a:off x="0" y="6419355"/>
            <a:ext cx="9144000" cy="438645"/>
            <a:chOff x="0" y="4172975"/>
            <a:chExt cx="9144000" cy="438645"/>
          </a:xfrm>
        </p:grpSpPr>
        <p:cxnSp>
          <p:nvCxnSpPr>
            <p:cNvPr id="42" name="Google Shape;42;p4"/>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43" name="Google Shape;43;p4"/>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44" name="Google Shape;44;p4"/>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5" name="Google Shape;45;p4"/>
          <p:cNvGrpSpPr/>
          <p:nvPr/>
        </p:nvGrpSpPr>
        <p:grpSpPr>
          <a:xfrm>
            <a:off x="0" y="12207"/>
            <a:ext cx="9144000" cy="557"/>
            <a:chOff x="0" y="12207"/>
            <a:chExt cx="9144000" cy="557"/>
          </a:xfrm>
        </p:grpSpPr>
        <p:cxnSp>
          <p:nvCxnSpPr>
            <p:cNvPr id="46" name="Google Shape;46;p4"/>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47" name="Google Shape;47;p4"/>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48" name="Google Shape;48;p4"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evens Fountain">
  <p:cSld name="Stevens Fountain">
    <p:spTree>
      <p:nvGrpSpPr>
        <p:cNvPr id="1" name="Shape 49"/>
        <p:cNvGrpSpPr/>
        <p:nvPr/>
      </p:nvGrpSpPr>
      <p:grpSpPr>
        <a:xfrm>
          <a:off x="0" y="0"/>
          <a:ext cx="0" cy="0"/>
          <a:chOff x="0" y="0"/>
          <a:chExt cx="0" cy="0"/>
        </a:xfrm>
      </p:grpSpPr>
      <p:pic>
        <p:nvPicPr>
          <p:cNvPr id="50" name="Google Shape;50;p5"/>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51" name="Google Shape;51;p5"/>
          <p:cNvSpPr txBox="1">
            <a:spLocks noGrp="1"/>
          </p:cNvSpPr>
          <p:nvPr>
            <p:ph type="body" idx="1"/>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body" idx="3"/>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54" name="Google Shape;54;p5"/>
          <p:cNvGrpSpPr/>
          <p:nvPr/>
        </p:nvGrpSpPr>
        <p:grpSpPr>
          <a:xfrm>
            <a:off x="0" y="6419355"/>
            <a:ext cx="9144000" cy="438645"/>
            <a:chOff x="0" y="4172975"/>
            <a:chExt cx="9144000" cy="438645"/>
          </a:xfrm>
        </p:grpSpPr>
        <p:cxnSp>
          <p:nvCxnSpPr>
            <p:cNvPr id="55" name="Google Shape;55;p5"/>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56" name="Google Shape;56;p5"/>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57" name="Google Shape;57;p5"/>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8" name="Google Shape;58;p5"/>
          <p:cNvGrpSpPr/>
          <p:nvPr/>
        </p:nvGrpSpPr>
        <p:grpSpPr>
          <a:xfrm>
            <a:off x="0" y="12207"/>
            <a:ext cx="9144000" cy="557"/>
            <a:chOff x="0" y="12207"/>
            <a:chExt cx="9144000" cy="557"/>
          </a:xfrm>
        </p:grpSpPr>
        <p:cxnSp>
          <p:nvCxnSpPr>
            <p:cNvPr id="59" name="Google Shape;59;p5"/>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60" name="Google Shape;60;p5"/>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61" name="Google Shape;61;p5"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orchbearer">
  <p:cSld name="Torchbearer">
    <p:spTree>
      <p:nvGrpSpPr>
        <p:cNvPr id="1" name="Shape 62"/>
        <p:cNvGrpSpPr/>
        <p:nvPr/>
      </p:nvGrpSpPr>
      <p:grpSpPr>
        <a:xfrm>
          <a:off x="0" y="0"/>
          <a:ext cx="0" cy="0"/>
          <a:chOff x="0" y="0"/>
          <a:chExt cx="0" cy="0"/>
        </a:xfrm>
      </p:grpSpPr>
      <p:pic>
        <p:nvPicPr>
          <p:cNvPr id="63" name="Google Shape;63;p6"/>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64" name="Google Shape;64;p6"/>
          <p:cNvSpPr txBox="1">
            <a:spLocks noGrp="1"/>
          </p:cNvSpPr>
          <p:nvPr>
            <p:ph type="body" idx="1"/>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3"/>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67" name="Google Shape;67;p6"/>
          <p:cNvGrpSpPr/>
          <p:nvPr/>
        </p:nvGrpSpPr>
        <p:grpSpPr>
          <a:xfrm>
            <a:off x="0" y="6419355"/>
            <a:ext cx="9144000" cy="438645"/>
            <a:chOff x="0" y="4172975"/>
            <a:chExt cx="9144000" cy="438645"/>
          </a:xfrm>
        </p:grpSpPr>
        <p:cxnSp>
          <p:nvCxnSpPr>
            <p:cNvPr id="68" name="Google Shape;68;p6"/>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69" name="Google Shape;69;p6"/>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70" name="Google Shape;70;p6"/>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71" name="Google Shape;71;p6"/>
          <p:cNvGrpSpPr/>
          <p:nvPr/>
        </p:nvGrpSpPr>
        <p:grpSpPr>
          <a:xfrm>
            <a:off x="0" y="12207"/>
            <a:ext cx="9144000" cy="557"/>
            <a:chOff x="0" y="12207"/>
            <a:chExt cx="9144000" cy="557"/>
          </a:xfrm>
        </p:grpSpPr>
        <p:cxnSp>
          <p:nvCxnSpPr>
            <p:cNvPr id="72" name="Google Shape;72;p6"/>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73" name="Google Shape;73;p6"/>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74" name="Google Shape;74;p6"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udents with NYC skyline">
  <p:cSld name="Students with NYC skyline">
    <p:spTree>
      <p:nvGrpSpPr>
        <p:cNvPr id="1" name="Shape 75"/>
        <p:cNvGrpSpPr/>
        <p:nvPr/>
      </p:nvGrpSpPr>
      <p:grpSpPr>
        <a:xfrm>
          <a:off x="0" y="0"/>
          <a:ext cx="0" cy="0"/>
          <a:chOff x="0" y="0"/>
          <a:chExt cx="0" cy="0"/>
        </a:xfrm>
      </p:grpSpPr>
      <p:pic>
        <p:nvPicPr>
          <p:cNvPr id="76" name="Google Shape;76;p7"/>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77" name="Google Shape;77;p7"/>
          <p:cNvSpPr txBox="1">
            <a:spLocks noGrp="1"/>
          </p:cNvSpPr>
          <p:nvPr>
            <p:ph type="body" idx="1"/>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3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Google Shape;78;p7"/>
          <p:cNvSpPr txBox="1">
            <a:spLocks noGrp="1"/>
          </p:cNvSpPr>
          <p:nvPr>
            <p:ph type="body" idx="2"/>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 name="Google Shape;79;p7"/>
          <p:cNvSpPr txBox="1">
            <a:spLocks noGrp="1"/>
          </p:cNvSpPr>
          <p:nvPr>
            <p:ph type="body" idx="3"/>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80" name="Google Shape;80;p7"/>
          <p:cNvGrpSpPr/>
          <p:nvPr/>
        </p:nvGrpSpPr>
        <p:grpSpPr>
          <a:xfrm>
            <a:off x="0" y="6419355"/>
            <a:ext cx="9144000" cy="438645"/>
            <a:chOff x="0" y="4172975"/>
            <a:chExt cx="9144000" cy="438645"/>
          </a:xfrm>
        </p:grpSpPr>
        <p:cxnSp>
          <p:nvCxnSpPr>
            <p:cNvPr id="81" name="Google Shape;81;p7"/>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82" name="Google Shape;82;p7"/>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83" name="Google Shape;83;p7"/>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84" name="Google Shape;84;p7"/>
          <p:cNvGrpSpPr/>
          <p:nvPr/>
        </p:nvGrpSpPr>
        <p:grpSpPr>
          <a:xfrm>
            <a:off x="0" y="12207"/>
            <a:ext cx="9144000" cy="557"/>
            <a:chOff x="0" y="12207"/>
            <a:chExt cx="9144000" cy="557"/>
          </a:xfrm>
        </p:grpSpPr>
        <p:cxnSp>
          <p:nvCxnSpPr>
            <p:cNvPr id="85" name="Google Shape;85;p7"/>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86" name="Google Shape;86;p7"/>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87" name="Google Shape;87;p7"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dwin A Stevens Hall">
  <p:cSld name="Edwin A Stevens Hall">
    <p:spTree>
      <p:nvGrpSpPr>
        <p:cNvPr id="1" name="Shape 88"/>
        <p:cNvGrpSpPr/>
        <p:nvPr/>
      </p:nvGrpSpPr>
      <p:grpSpPr>
        <a:xfrm>
          <a:off x="0" y="0"/>
          <a:ext cx="0" cy="0"/>
          <a:chOff x="0" y="0"/>
          <a:chExt cx="0" cy="0"/>
        </a:xfrm>
      </p:grpSpPr>
      <p:pic>
        <p:nvPicPr>
          <p:cNvPr id="89" name="Google Shape;89;p8"/>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90" name="Google Shape;90;p8"/>
          <p:cNvSpPr txBox="1">
            <a:spLocks noGrp="1"/>
          </p:cNvSpPr>
          <p:nvPr>
            <p:ph type="body" idx="1"/>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8"/>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8"/>
          <p:cNvSpPr txBox="1">
            <a:spLocks noGrp="1"/>
          </p:cNvSpPr>
          <p:nvPr>
            <p:ph type="body" idx="3"/>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93" name="Google Shape;93;p8"/>
          <p:cNvGrpSpPr/>
          <p:nvPr/>
        </p:nvGrpSpPr>
        <p:grpSpPr>
          <a:xfrm>
            <a:off x="0" y="6419355"/>
            <a:ext cx="9144000" cy="438645"/>
            <a:chOff x="0" y="4172975"/>
            <a:chExt cx="9144000" cy="438645"/>
          </a:xfrm>
        </p:grpSpPr>
        <p:cxnSp>
          <p:nvCxnSpPr>
            <p:cNvPr id="94" name="Google Shape;94;p8"/>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95" name="Google Shape;95;p8"/>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96" name="Google Shape;96;p8"/>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7" name="Google Shape;97;p8"/>
          <p:cNvGrpSpPr/>
          <p:nvPr/>
        </p:nvGrpSpPr>
        <p:grpSpPr>
          <a:xfrm>
            <a:off x="0" y="12207"/>
            <a:ext cx="9144000" cy="557"/>
            <a:chOff x="0" y="12207"/>
            <a:chExt cx="9144000" cy="557"/>
          </a:xfrm>
        </p:grpSpPr>
        <p:cxnSp>
          <p:nvCxnSpPr>
            <p:cNvPr id="98" name="Google Shape;98;p8"/>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99" name="Google Shape;99;p8"/>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100" name="Google Shape;100;p8"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mpus Aerial">
  <p:cSld name="Campus Aerial">
    <p:spTree>
      <p:nvGrpSpPr>
        <p:cNvPr id="1" name="Shape 101"/>
        <p:cNvGrpSpPr/>
        <p:nvPr/>
      </p:nvGrpSpPr>
      <p:grpSpPr>
        <a:xfrm>
          <a:off x="0" y="0"/>
          <a:ext cx="0" cy="0"/>
          <a:chOff x="0" y="0"/>
          <a:chExt cx="0" cy="0"/>
        </a:xfrm>
      </p:grpSpPr>
      <p:pic>
        <p:nvPicPr>
          <p:cNvPr id="102" name="Google Shape;102;p9"/>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103" name="Google Shape;103;p9"/>
          <p:cNvSpPr txBox="1">
            <a:spLocks noGrp="1"/>
          </p:cNvSpPr>
          <p:nvPr>
            <p:ph type="body" idx="1"/>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3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Google Shape;104;p9"/>
          <p:cNvSpPr txBox="1">
            <a:spLocks noGrp="1"/>
          </p:cNvSpPr>
          <p:nvPr>
            <p:ph type="body" idx="2"/>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5" name="Google Shape;105;p9"/>
          <p:cNvSpPr txBox="1">
            <a:spLocks noGrp="1"/>
          </p:cNvSpPr>
          <p:nvPr>
            <p:ph type="body" idx="3"/>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06" name="Google Shape;106;p9"/>
          <p:cNvGrpSpPr/>
          <p:nvPr/>
        </p:nvGrpSpPr>
        <p:grpSpPr>
          <a:xfrm>
            <a:off x="0" y="6419355"/>
            <a:ext cx="9144000" cy="438645"/>
            <a:chOff x="0" y="4172975"/>
            <a:chExt cx="9144000" cy="438645"/>
          </a:xfrm>
        </p:grpSpPr>
        <p:cxnSp>
          <p:nvCxnSpPr>
            <p:cNvPr id="107" name="Google Shape;107;p9"/>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08" name="Google Shape;108;p9"/>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109" name="Google Shape;109;p9"/>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10" name="Google Shape;110;p9"/>
          <p:cNvGrpSpPr/>
          <p:nvPr/>
        </p:nvGrpSpPr>
        <p:grpSpPr>
          <a:xfrm>
            <a:off x="0" y="12207"/>
            <a:ext cx="9144000" cy="557"/>
            <a:chOff x="0" y="12207"/>
            <a:chExt cx="9144000" cy="557"/>
          </a:xfrm>
        </p:grpSpPr>
        <p:cxnSp>
          <p:nvCxnSpPr>
            <p:cNvPr id="111" name="Google Shape;111;p9"/>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112" name="Google Shape;112;p9"/>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113" name="Google Shape;113;p9"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124"/>
        <p:cNvGrpSpPr/>
        <p:nvPr/>
      </p:nvGrpSpPr>
      <p:grpSpPr>
        <a:xfrm>
          <a:off x="0" y="0"/>
          <a:ext cx="0" cy="0"/>
          <a:chOff x="0" y="0"/>
          <a:chExt cx="0" cy="0"/>
        </a:xfrm>
      </p:grpSpPr>
      <p:sp>
        <p:nvSpPr>
          <p:cNvPr id="125" name="Google Shape;125;p11"/>
          <p:cNvSpPr txBox="1">
            <a:spLocks noGrp="1"/>
          </p:cNvSpPr>
          <p:nvPr>
            <p:ph type="body" idx="1"/>
          </p:nvPr>
        </p:nvSpPr>
        <p:spPr>
          <a:xfrm>
            <a:off x="227013" y="1709351"/>
            <a:ext cx="8691562" cy="4384542"/>
          </a:xfrm>
          <a:prstGeom prst="rect">
            <a:avLst/>
          </a:prstGeom>
          <a:noFill/>
          <a:ln>
            <a:noFill/>
          </a:ln>
        </p:spPr>
        <p:txBody>
          <a:bodyPr spcFirstLastPara="1" wrap="square" lIns="91425" tIns="45700" rIns="91425" bIns="45700"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7" name="Google Shape;127;p11"/>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8" name="Google Shape;128;p11"/>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cxnSp>
        <p:nvCxnSpPr>
          <p:cNvPr id="115" name="Google Shape;115;p10"/>
          <p:cNvCxnSpPr/>
          <p:nvPr/>
        </p:nvCxnSpPr>
        <p:spPr>
          <a:xfrm>
            <a:off x="6099048" y="641935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16" name="Google Shape;116;p10"/>
          <p:cNvCxnSpPr/>
          <p:nvPr/>
        </p:nvCxnSpPr>
        <p:spPr>
          <a:xfrm>
            <a:off x="0" y="6419912"/>
            <a:ext cx="6099048" cy="0"/>
          </a:xfrm>
          <a:prstGeom prst="straightConnector1">
            <a:avLst/>
          </a:prstGeom>
          <a:noFill/>
          <a:ln w="50800" cap="flat" cmpd="sng">
            <a:solidFill>
              <a:srgbClr val="0F787D"/>
            </a:solidFill>
            <a:prstDash val="solid"/>
            <a:round/>
            <a:headEnd type="none" w="sm" len="sm"/>
            <a:tailEnd type="none" w="sm" len="sm"/>
          </a:ln>
        </p:spPr>
      </p:cxnSp>
      <p:sp>
        <p:nvSpPr>
          <p:cNvPr id="117" name="Google Shape;117;p10"/>
          <p:cNvSpPr/>
          <p:nvPr/>
        </p:nvSpPr>
        <p:spPr>
          <a:xfrm>
            <a:off x="0" y="644652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8" name="Google Shape;118;p10"/>
          <p:cNvPicPr preferRelativeResize="0"/>
          <p:nvPr/>
        </p:nvPicPr>
        <p:blipFill rotWithShape="1">
          <a:blip r:embed="rId8">
            <a:alphaModFix/>
          </a:blip>
          <a:srcRect/>
          <a:stretch/>
        </p:blipFill>
        <p:spPr>
          <a:xfrm>
            <a:off x="5391150" y="6584950"/>
            <a:ext cx="2933700" cy="127000"/>
          </a:xfrm>
          <a:prstGeom prst="rect">
            <a:avLst/>
          </a:prstGeom>
          <a:noFill/>
          <a:ln>
            <a:noFill/>
          </a:ln>
        </p:spPr>
      </p:pic>
      <p:sp>
        <p:nvSpPr>
          <p:cNvPr id="119" name="Google Shape;119;p10"/>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120" name="Google Shape;120;p10"/>
          <p:cNvGrpSpPr/>
          <p:nvPr/>
        </p:nvGrpSpPr>
        <p:grpSpPr>
          <a:xfrm>
            <a:off x="0" y="0"/>
            <a:ext cx="9144000" cy="928827"/>
            <a:chOff x="0" y="0"/>
            <a:chExt cx="9144000" cy="928827"/>
          </a:xfrm>
        </p:grpSpPr>
        <p:cxnSp>
          <p:nvCxnSpPr>
            <p:cNvPr id="121" name="Google Shape;121;p10"/>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22" name="Google Shape;122;p10"/>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23" name="Google Shape;123;p10"/>
            <p:cNvPicPr preferRelativeResize="0"/>
            <p:nvPr/>
          </p:nvPicPr>
          <p:blipFill rotWithShape="1">
            <a:blip r:embed="rId9">
              <a:alphaModFix/>
            </a:blip>
            <a:srcRect t="13018" r="68665"/>
            <a:stretch/>
          </p:blipFill>
          <p:spPr>
            <a:xfrm>
              <a:off x="8323018" y="0"/>
              <a:ext cx="588774" cy="928827"/>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hyperlink" Target="https://www.powerthesaurus.org" TargetMode="Externa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5.jpg"/><Relationship Id="rId4" Type="http://schemas.openxmlformats.org/officeDocument/2006/relationships/hyperlink" Target="http://www.youtube.com/watch?v=PsfLAjTllX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47.jpg"/><Relationship Id="rId4" Type="http://schemas.openxmlformats.org/officeDocument/2006/relationships/hyperlink" Target="http://www.youtube.com/watch?v=QmjehsYaq2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52.jpg"/><Relationship Id="rId4" Type="http://schemas.openxmlformats.org/officeDocument/2006/relationships/hyperlink" Target="http://www.youtube.com/watch?v=IDB9nIhDLa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p:nvPr/>
        </p:nvSpPr>
        <p:spPr>
          <a:xfrm>
            <a:off x="5902275" y="2880125"/>
            <a:ext cx="3125700" cy="10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3000">
                <a:solidFill>
                  <a:srgbClr val="FFFFFF"/>
                </a:solidFill>
                <a:latin typeface="Century Gothic"/>
                <a:ea typeface="Century Gothic"/>
                <a:cs typeface="Century Gothic"/>
                <a:sym typeface="Century Gothic"/>
              </a:rPr>
              <a:t>BIA - 660</a:t>
            </a:r>
            <a:endParaRPr sz="3000">
              <a:solidFill>
                <a:srgbClr val="FFFFFF"/>
              </a:solidFill>
              <a:latin typeface="Century Gothic"/>
              <a:ea typeface="Century Gothic"/>
              <a:cs typeface="Century Gothic"/>
              <a:sym typeface="Century Gothic"/>
            </a:endParaRPr>
          </a:p>
          <a:p>
            <a:pPr marL="0" lvl="0" indent="0" algn="r" rtl="0">
              <a:spcBef>
                <a:spcPts val="0"/>
              </a:spcBef>
              <a:spcAft>
                <a:spcPts val="0"/>
              </a:spcAft>
              <a:buNone/>
            </a:pPr>
            <a:r>
              <a:rPr lang="en-US" sz="3000">
                <a:solidFill>
                  <a:srgbClr val="FFFFFF"/>
                </a:solidFill>
                <a:latin typeface="Century Gothic"/>
                <a:ea typeface="Century Gothic"/>
                <a:cs typeface="Century Gothic"/>
                <a:sym typeface="Century Gothic"/>
              </a:rPr>
              <a:t>Web Mining </a:t>
            </a:r>
            <a:endParaRPr sz="3000">
              <a:solidFill>
                <a:srgbClr val="FFFFFF"/>
              </a:solidFill>
              <a:latin typeface="Century Gothic"/>
              <a:ea typeface="Century Gothic"/>
              <a:cs typeface="Century Gothic"/>
              <a:sym typeface="Century Gothic"/>
            </a:endParaRPr>
          </a:p>
        </p:txBody>
      </p:sp>
      <p:cxnSp>
        <p:nvCxnSpPr>
          <p:cNvPr id="160" name="Google Shape;160;p17"/>
          <p:cNvCxnSpPr/>
          <p:nvPr/>
        </p:nvCxnSpPr>
        <p:spPr>
          <a:xfrm>
            <a:off x="8472400" y="-2575"/>
            <a:ext cx="0" cy="2905800"/>
          </a:xfrm>
          <a:prstGeom prst="straightConnector1">
            <a:avLst/>
          </a:prstGeom>
          <a:noFill/>
          <a:ln w="9525" cap="flat" cmpd="sng">
            <a:solidFill>
              <a:srgbClr val="FFFFFF"/>
            </a:solidFill>
            <a:prstDash val="solid"/>
            <a:round/>
            <a:headEnd type="none" w="med" len="med"/>
            <a:tailEnd type="none" w="med" len="med"/>
          </a:ln>
        </p:spPr>
      </p:cxnSp>
      <p:cxnSp>
        <p:nvCxnSpPr>
          <p:cNvPr id="161" name="Google Shape;161;p17"/>
          <p:cNvCxnSpPr/>
          <p:nvPr/>
        </p:nvCxnSpPr>
        <p:spPr>
          <a:xfrm>
            <a:off x="8472400" y="4101900"/>
            <a:ext cx="0" cy="984000"/>
          </a:xfrm>
          <a:prstGeom prst="straightConnector1">
            <a:avLst/>
          </a:prstGeom>
          <a:noFill/>
          <a:ln w="9525" cap="flat" cmpd="sng">
            <a:solidFill>
              <a:srgbClr val="FFFFFF"/>
            </a:solidFill>
            <a:prstDash val="solid"/>
            <a:round/>
            <a:headEnd type="none" w="med" len="med"/>
            <a:tailEnd type="none" w="med" len="med"/>
          </a:ln>
        </p:spPr>
      </p:cxnSp>
      <p:sp>
        <p:nvSpPr>
          <p:cNvPr id="162" name="Google Shape;162;p17"/>
          <p:cNvSpPr/>
          <p:nvPr/>
        </p:nvSpPr>
        <p:spPr>
          <a:xfrm>
            <a:off x="3834525" y="2742200"/>
            <a:ext cx="1584600" cy="3762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0" y="5645050"/>
            <a:ext cx="9144000" cy="1198500"/>
          </a:xfrm>
          <a:prstGeom prst="rect">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0" y="0"/>
            <a:ext cx="9144000" cy="1245000"/>
          </a:xfrm>
          <a:prstGeom prst="rect">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17"/>
          <p:cNvPicPr preferRelativeResize="0"/>
          <p:nvPr/>
        </p:nvPicPr>
        <p:blipFill>
          <a:blip r:embed="rId3">
            <a:alphaModFix/>
          </a:blip>
          <a:stretch>
            <a:fillRect/>
          </a:stretch>
        </p:blipFill>
        <p:spPr>
          <a:xfrm>
            <a:off x="7774263" y="107250"/>
            <a:ext cx="1150012" cy="984000"/>
          </a:xfrm>
          <a:prstGeom prst="rect">
            <a:avLst/>
          </a:prstGeom>
          <a:noFill/>
          <a:ln>
            <a:noFill/>
          </a:ln>
        </p:spPr>
      </p:pic>
      <p:pic>
        <p:nvPicPr>
          <p:cNvPr id="166" name="Google Shape;166;p17"/>
          <p:cNvPicPr preferRelativeResize="0"/>
          <p:nvPr/>
        </p:nvPicPr>
        <p:blipFill rotWithShape="1">
          <a:blip r:embed="rId4">
            <a:alphaModFix/>
          </a:blip>
          <a:srcRect l="-350" t="13867" r="349" b="13642"/>
          <a:stretch/>
        </p:blipFill>
        <p:spPr>
          <a:xfrm>
            <a:off x="-59225" y="1245000"/>
            <a:ext cx="9203225" cy="50065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6"/>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290" name="Google Shape;290;p26"/>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sp>
        <p:nvSpPr>
          <p:cNvPr id="291" name="Google Shape;291;p26"/>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6"/>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293" name="Google Shape;293;p26"/>
          <p:cNvPicPr preferRelativeResize="0"/>
          <p:nvPr/>
        </p:nvPicPr>
        <p:blipFill>
          <a:blip r:embed="rId3">
            <a:alphaModFix/>
          </a:blip>
          <a:stretch>
            <a:fillRect/>
          </a:stretch>
        </p:blipFill>
        <p:spPr>
          <a:xfrm>
            <a:off x="0" y="0"/>
            <a:ext cx="9144000" cy="6858000"/>
          </a:xfrm>
          <a:prstGeom prst="rect">
            <a:avLst/>
          </a:prstGeom>
          <a:noFill/>
          <a:ln>
            <a:noFill/>
          </a:ln>
        </p:spPr>
      </p:pic>
      <p:sp>
        <p:nvSpPr>
          <p:cNvPr id="294" name="Google Shape;294;p26"/>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sp>
        <p:nvSpPr>
          <p:cNvPr id="295" name="Google Shape;295;p26"/>
          <p:cNvSpPr txBox="1">
            <a:spLocks noGrp="1"/>
          </p:cNvSpPr>
          <p:nvPr>
            <p:ph type="body" idx="2"/>
          </p:nvPr>
        </p:nvSpPr>
        <p:spPr>
          <a:xfrm>
            <a:off x="144550" y="280774"/>
            <a:ext cx="8691600" cy="589500"/>
          </a:xfrm>
          <a:prstGeom prst="rect">
            <a:avLst/>
          </a:prstGeom>
          <a:ln>
            <a:noFill/>
          </a:ln>
        </p:spPr>
        <p:txBody>
          <a:bodyPr spcFirstLastPara="1" wrap="square" lIns="91425" tIns="45700" rIns="91425" bIns="45700" anchor="t" anchorCtr="0">
            <a:noAutofit/>
          </a:bodyPr>
          <a:lstStyle/>
          <a:p>
            <a:pPr marL="0" lvl="0" indent="0" algn="l" rtl="0">
              <a:spcBef>
                <a:spcPts val="0"/>
              </a:spcBef>
              <a:spcAft>
                <a:spcPts val="1200"/>
              </a:spcAft>
              <a:buClr>
                <a:schemeClr val="dk1"/>
              </a:buClr>
              <a:buSzPts val="1100"/>
              <a:buFont typeface="Arial"/>
              <a:buNone/>
            </a:pPr>
            <a:r>
              <a:rPr lang="en-US" sz="3000">
                <a:solidFill>
                  <a:srgbClr val="FFFFFF"/>
                </a:solidFill>
                <a:latin typeface="Playfair Display SC"/>
                <a:ea typeface="Playfair Display SC"/>
                <a:cs typeface="Playfair Display SC"/>
                <a:sym typeface="Playfair Display SC"/>
              </a:rPr>
              <a:t>Data Preprocessing</a:t>
            </a:r>
            <a:endParaRPr sz="3000">
              <a:solidFill>
                <a:srgbClr val="FFFFFF"/>
              </a:solidFill>
              <a:latin typeface="Playfair Display SC"/>
              <a:ea typeface="Playfair Display SC"/>
              <a:cs typeface="Playfair Display SC"/>
              <a:sym typeface="Playfair Display SC"/>
            </a:endParaRPr>
          </a:p>
        </p:txBody>
      </p:sp>
      <p:pic>
        <p:nvPicPr>
          <p:cNvPr id="296" name="Google Shape;296;p26"/>
          <p:cNvPicPr preferRelativeResize="0"/>
          <p:nvPr/>
        </p:nvPicPr>
        <p:blipFill>
          <a:blip r:embed="rId4">
            <a:alphaModFix/>
          </a:blip>
          <a:stretch>
            <a:fillRect/>
          </a:stretch>
        </p:blipFill>
        <p:spPr>
          <a:xfrm>
            <a:off x="626450" y="1472250"/>
            <a:ext cx="6894601" cy="2746149"/>
          </a:xfrm>
          <a:prstGeom prst="rect">
            <a:avLst/>
          </a:prstGeom>
          <a:noFill/>
          <a:ln>
            <a:noFill/>
          </a:ln>
        </p:spPr>
      </p:pic>
      <p:sp>
        <p:nvSpPr>
          <p:cNvPr id="297" name="Google Shape;297;p26"/>
          <p:cNvSpPr/>
          <p:nvPr/>
        </p:nvSpPr>
        <p:spPr>
          <a:xfrm>
            <a:off x="722725" y="1584400"/>
            <a:ext cx="321300" cy="2634000"/>
          </a:xfrm>
          <a:prstGeom prst="rect">
            <a:avLst/>
          </a:prstGeom>
          <a:no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txBox="1"/>
          <p:nvPr/>
        </p:nvSpPr>
        <p:spPr>
          <a:xfrm>
            <a:off x="465775" y="4246525"/>
            <a:ext cx="9957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FFFF"/>
                </a:solidFill>
              </a:rPr>
              <a:t>Category</a:t>
            </a:r>
            <a:endParaRPr b="1">
              <a:solidFill>
                <a:srgbClr val="FFFFFF"/>
              </a:solidFill>
            </a:endParaRPr>
          </a:p>
        </p:txBody>
      </p:sp>
      <p:sp>
        <p:nvSpPr>
          <p:cNvPr id="299" name="Google Shape;299;p26"/>
          <p:cNvSpPr/>
          <p:nvPr/>
        </p:nvSpPr>
        <p:spPr>
          <a:xfrm>
            <a:off x="3878650" y="1660825"/>
            <a:ext cx="2328900" cy="25857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txBox="1"/>
          <p:nvPr/>
        </p:nvSpPr>
        <p:spPr>
          <a:xfrm>
            <a:off x="3902800" y="4246525"/>
            <a:ext cx="2328900" cy="58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FFFF"/>
                </a:solidFill>
              </a:rPr>
              <a:t>Category, reviews, users and description</a:t>
            </a:r>
            <a:endParaRPr b="1">
              <a:solidFill>
                <a:srgbClr val="FFFFFF"/>
              </a:solidFill>
            </a:endParaRPr>
          </a:p>
        </p:txBody>
      </p:sp>
      <p:sp>
        <p:nvSpPr>
          <p:cNvPr id="301" name="Google Shape;301;p26"/>
          <p:cNvSpPr txBox="1"/>
          <p:nvPr/>
        </p:nvSpPr>
        <p:spPr>
          <a:xfrm>
            <a:off x="313375" y="5037075"/>
            <a:ext cx="6894600" cy="1702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Font typeface="Century Gothic"/>
              <a:buChar char="●"/>
            </a:pPr>
            <a:r>
              <a:rPr lang="en-US" sz="2000">
                <a:solidFill>
                  <a:srgbClr val="FFFFFF"/>
                </a:solidFill>
                <a:latin typeface="Century Gothic"/>
                <a:ea typeface="Century Gothic"/>
                <a:cs typeface="Century Gothic"/>
                <a:sym typeface="Century Gothic"/>
              </a:rPr>
              <a:t>8700 records were scraped</a:t>
            </a:r>
            <a:endParaRPr sz="2000">
              <a:solidFill>
                <a:srgbClr val="FFFFFF"/>
              </a:solidFill>
              <a:latin typeface="Century Gothic"/>
              <a:ea typeface="Century Gothic"/>
              <a:cs typeface="Century Gothic"/>
              <a:sym typeface="Century Gothic"/>
            </a:endParaRPr>
          </a:p>
          <a:p>
            <a:pPr marL="457200" lvl="0" indent="-355600" algn="l" rtl="0">
              <a:spcBef>
                <a:spcPts val="0"/>
              </a:spcBef>
              <a:spcAft>
                <a:spcPts val="0"/>
              </a:spcAft>
              <a:buClr>
                <a:srgbClr val="FFFFFF"/>
              </a:buClr>
              <a:buSzPts val="2000"/>
              <a:buFont typeface="Century Gothic"/>
              <a:buChar char="●"/>
            </a:pPr>
            <a:r>
              <a:rPr lang="en-US" sz="2000">
                <a:solidFill>
                  <a:srgbClr val="FFFFFF"/>
                </a:solidFill>
                <a:latin typeface="Century Gothic"/>
                <a:ea typeface="Century Gothic"/>
                <a:cs typeface="Century Gothic"/>
                <a:sym typeface="Century Gothic"/>
              </a:rPr>
              <a:t>300 book per category was scraped</a:t>
            </a:r>
            <a:endParaRPr sz="2000">
              <a:solidFill>
                <a:srgbClr val="FFFFFF"/>
              </a:solidFill>
              <a:latin typeface="Century Gothic"/>
              <a:ea typeface="Century Gothic"/>
              <a:cs typeface="Century Gothic"/>
              <a:sym typeface="Century Gothic"/>
            </a:endParaRPr>
          </a:p>
          <a:p>
            <a:pPr marL="457200" lvl="0" indent="-355600" algn="l" rtl="0">
              <a:spcBef>
                <a:spcPts val="0"/>
              </a:spcBef>
              <a:spcAft>
                <a:spcPts val="0"/>
              </a:spcAft>
              <a:buClr>
                <a:srgbClr val="FFFFFF"/>
              </a:buClr>
              <a:buSzPts val="2000"/>
              <a:buFont typeface="Century Gothic"/>
              <a:buChar char="●"/>
            </a:pPr>
            <a:r>
              <a:rPr lang="en-US" sz="2000">
                <a:solidFill>
                  <a:srgbClr val="FFFFFF"/>
                </a:solidFill>
                <a:latin typeface="Century Gothic"/>
                <a:ea typeface="Century Gothic"/>
                <a:cs typeface="Century Gothic"/>
                <a:sym typeface="Century Gothic"/>
              </a:rPr>
              <a:t>A total of 17 categories</a:t>
            </a:r>
            <a:endParaRPr sz="2000">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302" name="Google Shape;302;p26"/>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Vignesh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7"/>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309" name="Google Shape;309;p27"/>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
        <p:nvSpPr>
          <p:cNvPr id="310" name="Google Shape;310;p27"/>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7"/>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312" name="Google Shape;312;p27"/>
          <p:cNvPicPr preferRelativeResize="0"/>
          <p:nvPr/>
        </p:nvPicPr>
        <p:blipFill>
          <a:blip r:embed="rId3">
            <a:alphaModFix/>
          </a:blip>
          <a:stretch>
            <a:fillRect/>
          </a:stretch>
        </p:blipFill>
        <p:spPr>
          <a:xfrm>
            <a:off x="0" y="0"/>
            <a:ext cx="9144000" cy="6858000"/>
          </a:xfrm>
          <a:prstGeom prst="rect">
            <a:avLst/>
          </a:prstGeom>
          <a:noFill/>
          <a:ln>
            <a:noFill/>
          </a:ln>
        </p:spPr>
      </p:pic>
      <p:sp>
        <p:nvSpPr>
          <p:cNvPr id="313" name="Google Shape;313;p27"/>
          <p:cNvSpPr txBox="1">
            <a:spLocks noGrp="1"/>
          </p:cNvSpPr>
          <p:nvPr>
            <p:ph type="body" idx="1"/>
          </p:nvPr>
        </p:nvSpPr>
        <p:spPr>
          <a:xfrm>
            <a:off x="142688" y="1020825"/>
            <a:ext cx="8691600" cy="54054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r>
              <a:rPr lang="en-US">
                <a:solidFill>
                  <a:srgbClr val="FFFFFF"/>
                </a:solidFill>
                <a:latin typeface="Century Gothic"/>
                <a:ea typeface="Century Gothic"/>
                <a:cs typeface="Century Gothic"/>
                <a:sym typeface="Century Gothic"/>
              </a:rPr>
              <a:t>The important features of each book such as the </a:t>
            </a:r>
            <a:r>
              <a:rPr lang="en-US" b="1">
                <a:solidFill>
                  <a:srgbClr val="FFFFFF"/>
                </a:solidFill>
                <a:latin typeface="Century Gothic"/>
                <a:ea typeface="Century Gothic"/>
                <a:cs typeface="Century Gothic"/>
                <a:sym typeface="Century Gothic"/>
              </a:rPr>
              <a:t>reviews, reviewedby, reviewedprofile</a:t>
            </a:r>
            <a:r>
              <a:rPr lang="en-US">
                <a:solidFill>
                  <a:srgbClr val="FFFFFF"/>
                </a:solidFill>
                <a:latin typeface="Century Gothic"/>
                <a:ea typeface="Century Gothic"/>
                <a:cs typeface="Century Gothic"/>
                <a:sym typeface="Century Gothic"/>
              </a:rPr>
              <a:t> and </a:t>
            </a:r>
            <a:r>
              <a:rPr lang="en-US" b="1">
                <a:solidFill>
                  <a:srgbClr val="FFFFFF"/>
                </a:solidFill>
                <a:latin typeface="Century Gothic"/>
                <a:ea typeface="Century Gothic"/>
                <a:cs typeface="Century Gothic"/>
                <a:sym typeface="Century Gothic"/>
              </a:rPr>
              <a:t>likes</a:t>
            </a:r>
            <a:r>
              <a:rPr lang="en-US">
                <a:solidFill>
                  <a:srgbClr val="FFFFFF"/>
                </a:solidFill>
                <a:latin typeface="Century Gothic"/>
                <a:ea typeface="Century Gothic"/>
                <a:cs typeface="Century Gothic"/>
                <a:sym typeface="Century Gothic"/>
              </a:rPr>
              <a:t> are stored in a csv file for 300 books in each category .</a:t>
            </a:r>
            <a:endParaRPr>
              <a:solidFill>
                <a:srgbClr val="FFFFFF"/>
              </a:solidFill>
              <a:latin typeface="Century Gothic"/>
              <a:ea typeface="Century Gothic"/>
              <a:cs typeface="Century Gothic"/>
              <a:sym typeface="Century Gothic"/>
            </a:endParaRPr>
          </a:p>
        </p:txBody>
      </p:sp>
      <p:sp>
        <p:nvSpPr>
          <p:cNvPr id="314" name="Google Shape;314;p27"/>
          <p:cNvSpPr txBox="1">
            <a:spLocks noGrp="1"/>
          </p:cNvSpPr>
          <p:nvPr>
            <p:ph type="sldNum" idx="12"/>
          </p:nvPr>
        </p:nvSpPr>
        <p:spPr>
          <a:xfrm>
            <a:off x="8526263" y="649289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
        <p:nvSpPr>
          <p:cNvPr id="315" name="Google Shape;315;p27"/>
          <p:cNvSpPr txBox="1">
            <a:spLocks noGrp="1"/>
          </p:cNvSpPr>
          <p:nvPr>
            <p:ph type="title"/>
          </p:nvPr>
        </p:nvSpPr>
        <p:spPr>
          <a:xfrm>
            <a:off x="142700" y="1750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a:solidFill>
                  <a:srgbClr val="FFFFFF"/>
                </a:solidFill>
                <a:latin typeface="Playfair Display SC"/>
                <a:ea typeface="Playfair Display SC"/>
                <a:cs typeface="Playfair Display SC"/>
                <a:sym typeface="Playfair Display SC"/>
              </a:rPr>
              <a:t>Data Preprocessing</a:t>
            </a:r>
            <a:endParaRPr b="0">
              <a:solidFill>
                <a:srgbClr val="FFFFFF"/>
              </a:solidFill>
              <a:latin typeface="Playfair Display SC"/>
              <a:ea typeface="Playfair Display SC"/>
              <a:cs typeface="Playfair Display SC"/>
              <a:sym typeface="Playfair Display SC"/>
            </a:endParaRPr>
          </a:p>
          <a:p>
            <a:pPr marL="0" lvl="0" indent="0" algn="l" rtl="0">
              <a:spcBef>
                <a:spcPts val="1200"/>
              </a:spcBef>
              <a:spcAft>
                <a:spcPts val="0"/>
              </a:spcAft>
              <a:buNone/>
            </a:pPr>
            <a:endParaRPr sz="1800" b="0">
              <a:solidFill>
                <a:srgbClr val="FFFFFF"/>
              </a:solidFill>
              <a:latin typeface="Playfair Display SC"/>
              <a:ea typeface="Playfair Display SC"/>
              <a:cs typeface="Playfair Display SC"/>
              <a:sym typeface="Playfair Display SC"/>
            </a:endParaRPr>
          </a:p>
        </p:txBody>
      </p:sp>
      <p:pic>
        <p:nvPicPr>
          <p:cNvPr id="316" name="Google Shape;316;p27"/>
          <p:cNvPicPr preferRelativeResize="0"/>
          <p:nvPr/>
        </p:nvPicPr>
        <p:blipFill>
          <a:blip r:embed="rId4">
            <a:alphaModFix/>
          </a:blip>
          <a:stretch>
            <a:fillRect/>
          </a:stretch>
        </p:blipFill>
        <p:spPr>
          <a:xfrm>
            <a:off x="331613" y="1709350"/>
            <a:ext cx="7833874" cy="3390149"/>
          </a:xfrm>
          <a:prstGeom prst="rect">
            <a:avLst/>
          </a:prstGeom>
          <a:noFill/>
          <a:ln>
            <a:noFill/>
          </a:ln>
        </p:spPr>
      </p:pic>
      <p:sp>
        <p:nvSpPr>
          <p:cNvPr id="317" name="Google Shape;317;p27"/>
          <p:cNvSpPr/>
          <p:nvPr/>
        </p:nvSpPr>
        <p:spPr>
          <a:xfrm>
            <a:off x="4766075" y="1841475"/>
            <a:ext cx="1413300" cy="31938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txBox="1"/>
          <p:nvPr/>
        </p:nvSpPr>
        <p:spPr>
          <a:xfrm>
            <a:off x="4685763" y="5117900"/>
            <a:ext cx="2216400" cy="8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FFFF"/>
                </a:solidFill>
              </a:rPr>
              <a:t>Text extraction to obtain the reviews of all the books</a:t>
            </a:r>
            <a:endParaRPr b="1">
              <a:solidFill>
                <a:srgbClr val="FFFFFF"/>
              </a:solidFill>
            </a:endParaRPr>
          </a:p>
          <a:p>
            <a:pPr marL="0" lvl="0" indent="0" algn="l" rtl="0">
              <a:spcBef>
                <a:spcPts val="0"/>
              </a:spcBef>
              <a:spcAft>
                <a:spcPts val="0"/>
              </a:spcAft>
              <a:buNone/>
            </a:pPr>
            <a:endParaRPr b="1">
              <a:solidFill>
                <a:srgbClr val="FFFFFF"/>
              </a:solidFill>
            </a:endParaRPr>
          </a:p>
        </p:txBody>
      </p:sp>
      <p:sp>
        <p:nvSpPr>
          <p:cNvPr id="319" name="Google Shape;319;p27"/>
          <p:cNvSpPr/>
          <p:nvPr/>
        </p:nvSpPr>
        <p:spPr>
          <a:xfrm>
            <a:off x="1184400" y="1905675"/>
            <a:ext cx="1188600" cy="31938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txBox="1"/>
          <p:nvPr/>
        </p:nvSpPr>
        <p:spPr>
          <a:xfrm>
            <a:off x="1320888" y="5037575"/>
            <a:ext cx="10041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FFFF"/>
                </a:solidFill>
              </a:rPr>
              <a:t>Reviewer</a:t>
            </a:r>
            <a:endParaRPr b="1">
              <a:solidFill>
                <a:srgbClr val="FFFFFF"/>
              </a:solidFill>
            </a:endParaRPr>
          </a:p>
          <a:p>
            <a:pPr marL="0" lvl="0" indent="0" algn="l" rtl="0">
              <a:spcBef>
                <a:spcPts val="0"/>
              </a:spcBef>
              <a:spcAft>
                <a:spcPts val="0"/>
              </a:spcAft>
              <a:buNone/>
            </a:pPr>
            <a:r>
              <a:rPr lang="en-US" b="1">
                <a:solidFill>
                  <a:srgbClr val="FFFFFF"/>
                </a:solidFill>
              </a:rPr>
              <a:t>profile</a:t>
            </a:r>
            <a:endParaRPr b="1">
              <a:solidFill>
                <a:srgbClr val="FFFFFF"/>
              </a:solidFill>
            </a:endParaRPr>
          </a:p>
        </p:txBody>
      </p:sp>
      <p:sp>
        <p:nvSpPr>
          <p:cNvPr id="321" name="Google Shape;321;p27"/>
          <p:cNvSpPr/>
          <p:nvPr/>
        </p:nvSpPr>
        <p:spPr>
          <a:xfrm>
            <a:off x="517800" y="1841475"/>
            <a:ext cx="666600" cy="32580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txBox="1"/>
          <p:nvPr/>
        </p:nvSpPr>
        <p:spPr>
          <a:xfrm>
            <a:off x="260813" y="5037575"/>
            <a:ext cx="10041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FFFF"/>
                </a:solidFill>
              </a:rPr>
              <a:t>Name of the book</a:t>
            </a:r>
            <a:endParaRPr b="1">
              <a:solidFill>
                <a:srgbClr val="FFFFFF"/>
              </a:solidFill>
            </a:endParaRPr>
          </a:p>
        </p:txBody>
      </p:sp>
      <p:sp>
        <p:nvSpPr>
          <p:cNvPr id="323" name="Google Shape;323;p27"/>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Vignesh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8"/>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330" name="Google Shape;330;p28"/>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
        <p:nvSpPr>
          <p:cNvPr id="331" name="Google Shape;331;p28"/>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8"/>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333" name="Google Shape;333;p28"/>
          <p:cNvPicPr preferRelativeResize="0"/>
          <p:nvPr/>
        </p:nvPicPr>
        <p:blipFill>
          <a:blip r:embed="rId3">
            <a:alphaModFix/>
          </a:blip>
          <a:stretch>
            <a:fillRect/>
          </a:stretch>
        </p:blipFill>
        <p:spPr>
          <a:xfrm>
            <a:off x="0" y="0"/>
            <a:ext cx="9144000" cy="6858000"/>
          </a:xfrm>
          <a:prstGeom prst="rect">
            <a:avLst/>
          </a:prstGeom>
          <a:noFill/>
          <a:ln>
            <a:noFill/>
          </a:ln>
        </p:spPr>
      </p:pic>
      <p:sp>
        <p:nvSpPr>
          <p:cNvPr id="334" name="Google Shape;334;p28"/>
          <p:cNvSpPr txBox="1">
            <a:spLocks noGrp="1"/>
          </p:cNvSpPr>
          <p:nvPr>
            <p:ph type="sldNum" idx="12"/>
          </p:nvPr>
        </p:nvSpPr>
        <p:spPr>
          <a:xfrm>
            <a:off x="8526263" y="649289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
        <p:nvSpPr>
          <p:cNvPr id="335" name="Google Shape;335;p28"/>
          <p:cNvSpPr txBox="1">
            <a:spLocks noGrp="1"/>
          </p:cNvSpPr>
          <p:nvPr>
            <p:ph type="title"/>
          </p:nvPr>
        </p:nvSpPr>
        <p:spPr>
          <a:xfrm>
            <a:off x="142700" y="1750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a:solidFill>
                  <a:srgbClr val="FFFFFF"/>
                </a:solidFill>
                <a:latin typeface="Playfair Display SC"/>
                <a:ea typeface="Playfair Display SC"/>
                <a:cs typeface="Playfair Display SC"/>
                <a:sym typeface="Playfair Display SC"/>
              </a:rPr>
              <a:t>Wordcloud</a:t>
            </a:r>
            <a:endParaRPr b="0">
              <a:solidFill>
                <a:srgbClr val="FFFFFF"/>
              </a:solidFill>
              <a:latin typeface="Playfair Display SC"/>
              <a:ea typeface="Playfair Display SC"/>
              <a:cs typeface="Playfair Display SC"/>
              <a:sym typeface="Playfair Display SC"/>
            </a:endParaRPr>
          </a:p>
          <a:p>
            <a:pPr marL="0" lvl="0" indent="0" algn="l" rtl="0">
              <a:spcBef>
                <a:spcPts val="1200"/>
              </a:spcBef>
              <a:spcAft>
                <a:spcPts val="0"/>
              </a:spcAft>
              <a:buNone/>
            </a:pPr>
            <a:endParaRPr sz="1800" b="0">
              <a:solidFill>
                <a:srgbClr val="FFFFFF"/>
              </a:solidFill>
              <a:latin typeface="Playfair Display SC"/>
              <a:ea typeface="Playfair Display SC"/>
              <a:cs typeface="Playfair Display SC"/>
              <a:sym typeface="Playfair Display SC"/>
            </a:endParaRPr>
          </a:p>
        </p:txBody>
      </p:sp>
      <p:pic>
        <p:nvPicPr>
          <p:cNvPr id="336" name="Google Shape;336;p28"/>
          <p:cNvPicPr preferRelativeResize="0"/>
          <p:nvPr/>
        </p:nvPicPr>
        <p:blipFill>
          <a:blip r:embed="rId4">
            <a:alphaModFix/>
          </a:blip>
          <a:stretch>
            <a:fillRect/>
          </a:stretch>
        </p:blipFill>
        <p:spPr>
          <a:xfrm>
            <a:off x="227025" y="2511225"/>
            <a:ext cx="4346624" cy="3259987"/>
          </a:xfrm>
          <a:prstGeom prst="rect">
            <a:avLst/>
          </a:prstGeom>
          <a:noFill/>
          <a:ln>
            <a:noFill/>
          </a:ln>
        </p:spPr>
      </p:pic>
      <p:sp>
        <p:nvSpPr>
          <p:cNvPr id="337" name="Google Shape;337;p28"/>
          <p:cNvSpPr txBox="1"/>
          <p:nvPr/>
        </p:nvSpPr>
        <p:spPr>
          <a:xfrm>
            <a:off x="810500" y="1626025"/>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FFFFFF"/>
                </a:solidFill>
                <a:latin typeface="Century Gothic"/>
                <a:ea typeface="Century Gothic"/>
                <a:cs typeface="Century Gothic"/>
                <a:sym typeface="Century Gothic"/>
              </a:rPr>
              <a:t>Word cloud for reviews</a:t>
            </a:r>
            <a:endParaRPr sz="1600" b="1">
              <a:solidFill>
                <a:srgbClr val="FFFFFF"/>
              </a:solidFill>
              <a:latin typeface="Century Gothic"/>
              <a:ea typeface="Century Gothic"/>
              <a:cs typeface="Century Gothic"/>
              <a:sym typeface="Century Gothic"/>
            </a:endParaRPr>
          </a:p>
        </p:txBody>
      </p:sp>
      <p:pic>
        <p:nvPicPr>
          <p:cNvPr id="338" name="Google Shape;338;p28"/>
          <p:cNvPicPr preferRelativeResize="0"/>
          <p:nvPr/>
        </p:nvPicPr>
        <p:blipFill rotWithShape="1">
          <a:blip r:embed="rId5">
            <a:alphaModFix/>
          </a:blip>
          <a:srcRect l="6350" r="-6349"/>
          <a:stretch/>
        </p:blipFill>
        <p:spPr>
          <a:xfrm>
            <a:off x="4572000" y="2511219"/>
            <a:ext cx="4346624" cy="3259981"/>
          </a:xfrm>
          <a:prstGeom prst="rect">
            <a:avLst/>
          </a:prstGeom>
          <a:noFill/>
          <a:ln>
            <a:noFill/>
          </a:ln>
        </p:spPr>
      </p:pic>
      <p:sp>
        <p:nvSpPr>
          <p:cNvPr id="339" name="Google Shape;339;p28"/>
          <p:cNvSpPr txBox="1"/>
          <p:nvPr/>
        </p:nvSpPr>
        <p:spPr>
          <a:xfrm>
            <a:off x="5088100" y="1524700"/>
            <a:ext cx="33552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FFFFFF"/>
                </a:solidFill>
                <a:latin typeface="Century Gothic"/>
                <a:ea typeface="Century Gothic"/>
                <a:cs typeface="Century Gothic"/>
                <a:sym typeface="Century Gothic"/>
              </a:rPr>
              <a:t>Word cloud for book description</a:t>
            </a:r>
            <a:endParaRPr sz="1600" b="1">
              <a:solidFill>
                <a:srgbClr val="FFFFFF"/>
              </a:solidFill>
              <a:latin typeface="Century Gothic"/>
              <a:ea typeface="Century Gothic"/>
              <a:cs typeface="Century Gothic"/>
              <a:sym typeface="Century Gothic"/>
            </a:endParaRPr>
          </a:p>
        </p:txBody>
      </p:sp>
      <p:sp>
        <p:nvSpPr>
          <p:cNvPr id="340" name="Google Shape;340;p28"/>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Vignesh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9"/>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347" name="Google Shape;347;p29"/>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a:t>
            </a:fld>
            <a:endParaRPr/>
          </a:p>
        </p:txBody>
      </p:sp>
      <p:sp>
        <p:nvSpPr>
          <p:cNvPr id="348" name="Google Shape;348;p29"/>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9"/>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350" name="Google Shape;350;p29"/>
          <p:cNvPicPr preferRelativeResize="0"/>
          <p:nvPr/>
        </p:nvPicPr>
        <p:blipFill>
          <a:blip r:embed="rId3">
            <a:alphaModFix/>
          </a:blip>
          <a:stretch>
            <a:fillRect/>
          </a:stretch>
        </p:blipFill>
        <p:spPr>
          <a:xfrm>
            <a:off x="0" y="0"/>
            <a:ext cx="9144000" cy="6858000"/>
          </a:xfrm>
          <a:prstGeom prst="rect">
            <a:avLst/>
          </a:prstGeom>
          <a:noFill/>
          <a:ln>
            <a:noFill/>
          </a:ln>
        </p:spPr>
      </p:pic>
      <p:sp>
        <p:nvSpPr>
          <p:cNvPr id="351" name="Google Shape;351;p29"/>
          <p:cNvSpPr txBox="1"/>
          <p:nvPr/>
        </p:nvSpPr>
        <p:spPr>
          <a:xfrm>
            <a:off x="15975" y="276761"/>
            <a:ext cx="7725300" cy="8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 Exploratory Data Analysis</a:t>
            </a:r>
            <a:endParaRPr sz="3000">
              <a:solidFill>
                <a:srgbClr val="FFFFFF"/>
              </a:solidFill>
              <a:latin typeface="Playfair Display SC"/>
              <a:ea typeface="Playfair Display SC"/>
              <a:cs typeface="Playfair Display SC"/>
              <a:sym typeface="Playfair Display SC"/>
            </a:endParaRPr>
          </a:p>
        </p:txBody>
      </p:sp>
      <p:sp>
        <p:nvSpPr>
          <p:cNvPr id="352" name="Google Shape;352;p29"/>
          <p:cNvSpPr txBox="1"/>
          <p:nvPr/>
        </p:nvSpPr>
        <p:spPr>
          <a:xfrm>
            <a:off x="72525" y="1141938"/>
            <a:ext cx="8806200" cy="6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We tried to understand the distribution of the books among the predefined </a:t>
            </a:r>
            <a:endParaRPr sz="16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17 categories that was scraped from Goodreads.</a:t>
            </a:r>
            <a:endParaRPr sz="1600">
              <a:solidFill>
                <a:srgbClr val="FFFFFF"/>
              </a:solidFill>
              <a:latin typeface="Century Gothic"/>
              <a:ea typeface="Century Gothic"/>
              <a:cs typeface="Century Gothic"/>
              <a:sym typeface="Century Gothic"/>
            </a:endParaRPr>
          </a:p>
        </p:txBody>
      </p:sp>
      <p:pic>
        <p:nvPicPr>
          <p:cNvPr id="353" name="Google Shape;353;p29"/>
          <p:cNvPicPr preferRelativeResize="0"/>
          <p:nvPr/>
        </p:nvPicPr>
        <p:blipFill>
          <a:blip r:embed="rId4">
            <a:alphaModFix/>
          </a:blip>
          <a:stretch>
            <a:fillRect/>
          </a:stretch>
        </p:blipFill>
        <p:spPr>
          <a:xfrm>
            <a:off x="38424" y="1865975"/>
            <a:ext cx="9068801" cy="4546550"/>
          </a:xfrm>
          <a:prstGeom prst="rect">
            <a:avLst/>
          </a:prstGeom>
          <a:noFill/>
          <a:ln>
            <a:noFill/>
          </a:ln>
        </p:spPr>
      </p:pic>
      <p:sp>
        <p:nvSpPr>
          <p:cNvPr id="354" name="Google Shape;354;p29"/>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Vignesh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361" name="Google Shape;361;p30"/>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
        <p:nvSpPr>
          <p:cNvPr id="362" name="Google Shape;362;p30"/>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30"/>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364" name="Google Shape;364;p30"/>
          <p:cNvPicPr preferRelativeResize="0"/>
          <p:nvPr/>
        </p:nvPicPr>
        <p:blipFill>
          <a:blip r:embed="rId3">
            <a:alphaModFix/>
          </a:blip>
          <a:stretch>
            <a:fillRect/>
          </a:stretch>
        </p:blipFill>
        <p:spPr>
          <a:xfrm>
            <a:off x="0" y="0"/>
            <a:ext cx="9144000" cy="6858000"/>
          </a:xfrm>
          <a:prstGeom prst="rect">
            <a:avLst/>
          </a:prstGeom>
          <a:noFill/>
          <a:ln>
            <a:noFill/>
          </a:ln>
        </p:spPr>
      </p:pic>
      <p:sp>
        <p:nvSpPr>
          <p:cNvPr id="365" name="Google Shape;365;p30"/>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
        <p:nvSpPr>
          <p:cNvPr id="366" name="Google Shape;366;p30"/>
          <p:cNvSpPr txBox="1">
            <a:spLocks noGrp="1"/>
          </p:cNvSpPr>
          <p:nvPr>
            <p:ph type="title"/>
          </p:nvPr>
        </p:nvSpPr>
        <p:spPr>
          <a:xfrm>
            <a:off x="227013" y="342153"/>
            <a:ext cx="7303200" cy="535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b="0">
                <a:solidFill>
                  <a:srgbClr val="FFFFFF"/>
                </a:solidFill>
                <a:latin typeface="Playfair Display SC"/>
                <a:ea typeface="Playfair Display SC"/>
                <a:cs typeface="Playfair Display SC"/>
                <a:sym typeface="Playfair Display SC"/>
              </a:rPr>
              <a:t>Emotions</a:t>
            </a:r>
            <a:endParaRPr b="0">
              <a:solidFill>
                <a:srgbClr val="FFFFFF"/>
              </a:solidFill>
              <a:latin typeface="Playfair Display SC"/>
              <a:ea typeface="Playfair Display SC"/>
              <a:cs typeface="Playfair Display SC"/>
              <a:sym typeface="Playfair Display SC"/>
            </a:endParaRPr>
          </a:p>
        </p:txBody>
      </p:sp>
      <p:pic>
        <p:nvPicPr>
          <p:cNvPr id="367" name="Google Shape;367;p30"/>
          <p:cNvPicPr preferRelativeResize="0"/>
          <p:nvPr/>
        </p:nvPicPr>
        <p:blipFill>
          <a:blip r:embed="rId4">
            <a:alphaModFix/>
          </a:blip>
          <a:stretch>
            <a:fillRect/>
          </a:stretch>
        </p:blipFill>
        <p:spPr>
          <a:xfrm>
            <a:off x="9425" y="1391950"/>
            <a:ext cx="3166025" cy="4737951"/>
          </a:xfrm>
          <a:prstGeom prst="rect">
            <a:avLst/>
          </a:prstGeom>
          <a:noFill/>
          <a:ln>
            <a:noFill/>
          </a:ln>
        </p:spPr>
      </p:pic>
      <p:sp>
        <p:nvSpPr>
          <p:cNvPr id="368" name="Google Shape;368;p30"/>
          <p:cNvSpPr txBox="1"/>
          <p:nvPr/>
        </p:nvSpPr>
        <p:spPr>
          <a:xfrm>
            <a:off x="3007050" y="1299675"/>
            <a:ext cx="4200000" cy="4737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We categorized the wide range of emotions into a subset of 6 core emotions.</a:t>
            </a: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Love, surprise, anger, happy, sadness and fear.</a:t>
            </a: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We used </a:t>
            </a:r>
            <a:r>
              <a:rPr lang="en-US" u="sng">
                <a:solidFill>
                  <a:srgbClr val="FFFFFF"/>
                </a:solidFill>
                <a:latin typeface="Century Gothic"/>
                <a:ea typeface="Century Gothic"/>
                <a:cs typeface="Century Gothic"/>
                <a:sym typeface="Century Gothic"/>
                <a:hlinkClick r:id="rId5"/>
              </a:rPr>
              <a:t>https://www.powerthesaurus.org</a:t>
            </a:r>
            <a:r>
              <a:rPr lang="en-US">
                <a:solidFill>
                  <a:srgbClr val="FFFFFF"/>
                </a:solidFill>
                <a:latin typeface="Century Gothic"/>
                <a:ea typeface="Century Gothic"/>
                <a:cs typeface="Century Gothic"/>
                <a:sym typeface="Century Gothic"/>
              </a:rPr>
              <a:t> to</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a:solidFill>
                  <a:srgbClr val="FFFFFF"/>
                </a:solidFill>
                <a:latin typeface="Century Gothic"/>
                <a:ea typeface="Century Gothic"/>
                <a:cs typeface="Century Gothic"/>
                <a:sym typeface="Century Gothic"/>
              </a:rPr>
              <a:t>scrape a list of 500 unique keywords for each emotion.</a:t>
            </a: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We tried to maintain a list of unique words for each category at the same time keeping each list with the same number of keywords.</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We used the CountVectorizer to get the word </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a:solidFill>
                  <a:srgbClr val="FFFFFF"/>
                </a:solidFill>
                <a:latin typeface="Century Gothic"/>
                <a:ea typeface="Century Gothic"/>
                <a:cs typeface="Century Gothic"/>
                <a:sym typeface="Century Gothic"/>
              </a:rPr>
              <a:t>count and divided it by the total number of </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a:solidFill>
                  <a:srgbClr val="FFFFFF"/>
                </a:solidFill>
                <a:latin typeface="Century Gothic"/>
                <a:ea typeface="Century Gothic"/>
                <a:cs typeface="Century Gothic"/>
                <a:sym typeface="Century Gothic"/>
              </a:rPr>
              <a:t>words of the reviews for a single book.</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a:solidFill>
                  <a:srgbClr val="FFFFFF"/>
                </a:solidFill>
                <a:latin typeface="Century Gothic"/>
                <a:ea typeface="Century Gothic"/>
                <a:cs typeface="Century Gothic"/>
                <a:sym typeface="Century Gothic"/>
              </a:rPr>
              <a:t>(Term Frequency)  (Normalized)</a:t>
            </a:r>
            <a:endParaRPr>
              <a:solidFill>
                <a:srgbClr val="FFFFFF"/>
              </a:solidFill>
              <a:latin typeface="Century Gothic"/>
              <a:ea typeface="Century Gothic"/>
              <a:cs typeface="Century Gothic"/>
              <a:sym typeface="Century Gothic"/>
            </a:endParaRPr>
          </a:p>
        </p:txBody>
      </p:sp>
      <p:cxnSp>
        <p:nvCxnSpPr>
          <p:cNvPr id="369" name="Google Shape;369;p30"/>
          <p:cNvCxnSpPr/>
          <p:nvPr/>
        </p:nvCxnSpPr>
        <p:spPr>
          <a:xfrm rot="10800000" flipH="1">
            <a:off x="5551175" y="3360050"/>
            <a:ext cx="1750500" cy="48600"/>
          </a:xfrm>
          <a:prstGeom prst="bentConnector3">
            <a:avLst>
              <a:gd name="adj1" fmla="val 96690"/>
            </a:avLst>
          </a:prstGeom>
          <a:noFill/>
          <a:ln w="76200" cap="flat" cmpd="sng">
            <a:solidFill>
              <a:srgbClr val="E69138"/>
            </a:solidFill>
            <a:prstDash val="solid"/>
            <a:round/>
            <a:headEnd type="none" w="med" len="med"/>
            <a:tailEnd type="triangle" w="med" len="med"/>
          </a:ln>
        </p:spPr>
      </p:cxnSp>
      <p:pic>
        <p:nvPicPr>
          <p:cNvPr id="370" name="Google Shape;370;p30"/>
          <p:cNvPicPr preferRelativeResize="0"/>
          <p:nvPr/>
        </p:nvPicPr>
        <p:blipFill rotWithShape="1">
          <a:blip r:embed="rId6">
            <a:alphaModFix/>
          </a:blip>
          <a:srcRect l="2124" r="27293"/>
          <a:stretch/>
        </p:blipFill>
        <p:spPr>
          <a:xfrm>
            <a:off x="7272700" y="2434750"/>
            <a:ext cx="1826550" cy="3804425"/>
          </a:xfrm>
          <a:prstGeom prst="rect">
            <a:avLst/>
          </a:prstGeom>
          <a:noFill/>
          <a:ln>
            <a:noFill/>
          </a:ln>
        </p:spPr>
      </p:pic>
      <p:sp>
        <p:nvSpPr>
          <p:cNvPr id="371" name="Google Shape;371;p30"/>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Shraddha</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1"/>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378" name="Google Shape;378;p31"/>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
        <p:nvSpPr>
          <p:cNvPr id="379" name="Google Shape;379;p31"/>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31"/>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381" name="Google Shape;381;p31"/>
          <p:cNvPicPr preferRelativeResize="0"/>
          <p:nvPr/>
        </p:nvPicPr>
        <p:blipFill>
          <a:blip r:embed="rId3">
            <a:alphaModFix/>
          </a:blip>
          <a:stretch>
            <a:fillRect/>
          </a:stretch>
        </p:blipFill>
        <p:spPr>
          <a:xfrm>
            <a:off x="0" y="0"/>
            <a:ext cx="9144000" cy="6858000"/>
          </a:xfrm>
          <a:prstGeom prst="rect">
            <a:avLst/>
          </a:prstGeom>
          <a:noFill/>
          <a:ln>
            <a:noFill/>
          </a:ln>
        </p:spPr>
      </p:pic>
      <p:sp>
        <p:nvSpPr>
          <p:cNvPr id="382" name="Google Shape;382;p31"/>
          <p:cNvSpPr txBox="1"/>
          <p:nvPr/>
        </p:nvSpPr>
        <p:spPr>
          <a:xfrm>
            <a:off x="821050" y="2913215"/>
            <a:ext cx="7725300" cy="156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Deriving the features from the scraped data</a:t>
            </a:r>
            <a:endParaRPr sz="3000">
              <a:solidFill>
                <a:srgbClr val="FFFFFF"/>
              </a:solidFill>
              <a:latin typeface="Playfair Display SC"/>
              <a:ea typeface="Playfair Display SC"/>
              <a:cs typeface="Playfair Display SC"/>
              <a:sym typeface="Playfair Display SC"/>
            </a:endParaRPr>
          </a:p>
        </p:txBody>
      </p:sp>
      <p:sp>
        <p:nvSpPr>
          <p:cNvPr id="383" name="Google Shape;383;p31"/>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Shraddha</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2"/>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390" name="Google Shape;390;p32"/>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
        <p:nvSpPr>
          <p:cNvPr id="391" name="Google Shape;391;p32"/>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32"/>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393" name="Google Shape;393;p32"/>
          <p:cNvPicPr preferRelativeResize="0"/>
          <p:nvPr/>
        </p:nvPicPr>
        <p:blipFill>
          <a:blip r:embed="rId3">
            <a:alphaModFix/>
          </a:blip>
          <a:stretch>
            <a:fillRect/>
          </a:stretch>
        </p:blipFill>
        <p:spPr>
          <a:xfrm>
            <a:off x="0" y="0"/>
            <a:ext cx="9144000" cy="6858000"/>
          </a:xfrm>
          <a:prstGeom prst="rect">
            <a:avLst/>
          </a:prstGeom>
          <a:noFill/>
          <a:ln>
            <a:noFill/>
          </a:ln>
        </p:spPr>
      </p:pic>
      <p:sp>
        <p:nvSpPr>
          <p:cNvPr id="394" name="Google Shape;394;p32"/>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
        <p:nvSpPr>
          <p:cNvPr id="395" name="Google Shape;395;p32"/>
          <p:cNvSpPr txBox="1">
            <a:spLocks noGrp="1"/>
          </p:cNvSpPr>
          <p:nvPr>
            <p:ph type="title"/>
          </p:nvPr>
        </p:nvSpPr>
        <p:spPr>
          <a:xfrm>
            <a:off x="227013" y="280428"/>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a:solidFill>
                  <a:srgbClr val="FFFFFF"/>
                </a:solidFill>
                <a:latin typeface="Playfair Display SC"/>
                <a:ea typeface="Playfair Display SC"/>
                <a:cs typeface="Playfair Display SC"/>
                <a:sym typeface="Playfair Display SC"/>
              </a:rPr>
              <a:t>Feature Derivation</a:t>
            </a:r>
            <a:endParaRPr b="0">
              <a:solidFill>
                <a:srgbClr val="FFFFFF"/>
              </a:solidFill>
              <a:latin typeface="Playfair Display SC"/>
              <a:ea typeface="Playfair Display SC"/>
              <a:cs typeface="Playfair Display SC"/>
              <a:sym typeface="Playfair Display SC"/>
            </a:endParaRPr>
          </a:p>
        </p:txBody>
      </p:sp>
      <p:pic>
        <p:nvPicPr>
          <p:cNvPr id="396" name="Google Shape;396;p32"/>
          <p:cNvPicPr preferRelativeResize="0"/>
          <p:nvPr/>
        </p:nvPicPr>
        <p:blipFill>
          <a:blip r:embed="rId4">
            <a:alphaModFix/>
          </a:blip>
          <a:stretch>
            <a:fillRect/>
          </a:stretch>
        </p:blipFill>
        <p:spPr>
          <a:xfrm>
            <a:off x="3607950" y="1943323"/>
            <a:ext cx="5243826" cy="4150524"/>
          </a:xfrm>
          <a:prstGeom prst="rect">
            <a:avLst/>
          </a:prstGeom>
          <a:noFill/>
          <a:ln>
            <a:noFill/>
          </a:ln>
        </p:spPr>
      </p:pic>
      <p:pic>
        <p:nvPicPr>
          <p:cNvPr id="397" name="Google Shape;397;p32"/>
          <p:cNvPicPr preferRelativeResize="0"/>
          <p:nvPr/>
        </p:nvPicPr>
        <p:blipFill>
          <a:blip r:embed="rId5">
            <a:alphaModFix/>
          </a:blip>
          <a:stretch>
            <a:fillRect/>
          </a:stretch>
        </p:blipFill>
        <p:spPr>
          <a:xfrm>
            <a:off x="333975" y="1414100"/>
            <a:ext cx="3070511" cy="4679749"/>
          </a:xfrm>
          <a:prstGeom prst="rect">
            <a:avLst/>
          </a:prstGeom>
          <a:noFill/>
          <a:ln>
            <a:noFill/>
          </a:ln>
        </p:spPr>
      </p:pic>
      <p:sp>
        <p:nvSpPr>
          <p:cNvPr id="398" name="Google Shape;398;p32"/>
          <p:cNvSpPr/>
          <p:nvPr/>
        </p:nvSpPr>
        <p:spPr>
          <a:xfrm>
            <a:off x="351175" y="2426550"/>
            <a:ext cx="1718100" cy="20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333975" y="3634900"/>
            <a:ext cx="1718100" cy="135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333975" y="4774850"/>
            <a:ext cx="1718100" cy="135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351175" y="5914800"/>
            <a:ext cx="1718100" cy="20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2328600" y="2425150"/>
            <a:ext cx="724200" cy="135300"/>
          </a:xfrm>
          <a:prstGeom prst="leftArrow">
            <a:avLst>
              <a:gd name="adj1" fmla="val 50000"/>
              <a:gd name="adj2" fmla="val 50000"/>
            </a:avLst>
          </a:prstGeom>
          <a:gradFill>
            <a:gsLst>
              <a:gs pos="0">
                <a:srgbClr val="DB0000"/>
              </a:gs>
              <a:gs pos="100000">
                <a:srgbClr val="540303"/>
              </a:gs>
            </a:gsLst>
            <a:path path="circle">
              <a:fillToRect l="50000" t="50000" r="50000" b="50000"/>
            </a:path>
            <a:tileRect/>
          </a:gra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2328600" y="3644350"/>
            <a:ext cx="724200" cy="135300"/>
          </a:xfrm>
          <a:prstGeom prst="leftArrow">
            <a:avLst>
              <a:gd name="adj1" fmla="val 50000"/>
              <a:gd name="adj2" fmla="val 50000"/>
            </a:avLst>
          </a:prstGeom>
          <a:gradFill>
            <a:gsLst>
              <a:gs pos="0">
                <a:srgbClr val="DB0000"/>
              </a:gs>
              <a:gs pos="100000">
                <a:srgbClr val="540303"/>
              </a:gs>
            </a:gsLst>
            <a:path path="circle">
              <a:fillToRect l="50000" t="50000" r="50000" b="50000"/>
            </a:path>
            <a:tileRect/>
          </a:gra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2328600" y="4711150"/>
            <a:ext cx="724200" cy="135300"/>
          </a:xfrm>
          <a:prstGeom prst="leftArrow">
            <a:avLst>
              <a:gd name="adj1" fmla="val 50000"/>
              <a:gd name="adj2" fmla="val 50000"/>
            </a:avLst>
          </a:prstGeom>
          <a:gradFill>
            <a:gsLst>
              <a:gs pos="0">
                <a:srgbClr val="DB0000"/>
              </a:gs>
              <a:gs pos="100000">
                <a:srgbClr val="540303"/>
              </a:gs>
            </a:gsLst>
            <a:path path="circle">
              <a:fillToRect l="50000" t="50000" r="50000" b="50000"/>
            </a:path>
            <a:tileRect/>
          </a:gra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2328600" y="5930350"/>
            <a:ext cx="724200" cy="135300"/>
          </a:xfrm>
          <a:prstGeom prst="leftArrow">
            <a:avLst>
              <a:gd name="adj1" fmla="val 50000"/>
              <a:gd name="adj2" fmla="val 50000"/>
            </a:avLst>
          </a:prstGeom>
          <a:gradFill>
            <a:gsLst>
              <a:gs pos="0">
                <a:srgbClr val="DB0000"/>
              </a:gs>
              <a:gs pos="100000">
                <a:srgbClr val="540303"/>
              </a:gs>
            </a:gsLst>
            <a:path path="circle">
              <a:fillToRect l="50000" t="50000" r="50000" b="50000"/>
            </a:path>
            <a:tileRect/>
          </a:gra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Shraddha</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3"/>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413" name="Google Shape;413;p33"/>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sp>
        <p:nvSpPr>
          <p:cNvPr id="414" name="Google Shape;414;p33"/>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33"/>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416" name="Google Shape;416;p33"/>
          <p:cNvPicPr preferRelativeResize="0"/>
          <p:nvPr/>
        </p:nvPicPr>
        <p:blipFill>
          <a:blip r:embed="rId3">
            <a:alphaModFix/>
          </a:blip>
          <a:stretch>
            <a:fillRect/>
          </a:stretch>
        </p:blipFill>
        <p:spPr>
          <a:xfrm>
            <a:off x="0" y="0"/>
            <a:ext cx="9144000" cy="6858000"/>
          </a:xfrm>
          <a:prstGeom prst="rect">
            <a:avLst/>
          </a:prstGeom>
          <a:noFill/>
          <a:ln>
            <a:noFill/>
          </a:ln>
        </p:spPr>
      </p:pic>
      <p:sp>
        <p:nvSpPr>
          <p:cNvPr id="417" name="Google Shape;417;p33"/>
          <p:cNvSpPr txBox="1"/>
          <p:nvPr/>
        </p:nvSpPr>
        <p:spPr>
          <a:xfrm>
            <a:off x="3203025" y="3201145"/>
            <a:ext cx="3177900" cy="8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Categorizing</a:t>
            </a:r>
            <a:endParaRPr sz="3000">
              <a:solidFill>
                <a:srgbClr val="FFFFFF"/>
              </a:solidFill>
              <a:latin typeface="Playfair Display SC"/>
              <a:ea typeface="Playfair Display SC"/>
              <a:cs typeface="Playfair Display SC"/>
              <a:sym typeface="Playfair Display SC"/>
            </a:endParaRPr>
          </a:p>
        </p:txBody>
      </p:sp>
      <p:sp>
        <p:nvSpPr>
          <p:cNvPr id="418" name="Google Shape;418;p33"/>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a:solidFill>
                  <a:schemeClr val="lt1"/>
                </a:solidFill>
                <a:latin typeface="Century Gothic"/>
                <a:ea typeface="Century Gothic"/>
                <a:cs typeface="Century Gothic"/>
                <a:sym typeface="Century Gothic"/>
              </a:rPr>
              <a:t>Shraddha</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4"/>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425" name="Google Shape;425;p34"/>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18</a:t>
            </a:fld>
            <a:endParaRPr/>
          </a:p>
        </p:txBody>
      </p:sp>
      <p:sp>
        <p:nvSpPr>
          <p:cNvPr id="426" name="Google Shape;426;p34"/>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34"/>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428" name="Google Shape;428;p34"/>
          <p:cNvPicPr preferRelativeResize="0"/>
          <p:nvPr/>
        </p:nvPicPr>
        <p:blipFill>
          <a:blip r:embed="rId3">
            <a:alphaModFix/>
          </a:blip>
          <a:stretch>
            <a:fillRect/>
          </a:stretch>
        </p:blipFill>
        <p:spPr>
          <a:xfrm>
            <a:off x="0" y="0"/>
            <a:ext cx="9144000" cy="6858000"/>
          </a:xfrm>
          <a:prstGeom prst="rect">
            <a:avLst/>
          </a:prstGeom>
          <a:noFill/>
          <a:ln>
            <a:noFill/>
          </a:ln>
        </p:spPr>
      </p:pic>
      <p:pic>
        <p:nvPicPr>
          <p:cNvPr id="429" name="Google Shape;429;p34"/>
          <p:cNvPicPr preferRelativeResize="0"/>
          <p:nvPr/>
        </p:nvPicPr>
        <p:blipFill>
          <a:blip r:embed="rId4">
            <a:alphaModFix/>
          </a:blip>
          <a:stretch>
            <a:fillRect/>
          </a:stretch>
        </p:blipFill>
        <p:spPr>
          <a:xfrm>
            <a:off x="4235350" y="1128675"/>
            <a:ext cx="4850401" cy="2078550"/>
          </a:xfrm>
          <a:prstGeom prst="rect">
            <a:avLst/>
          </a:prstGeom>
          <a:noFill/>
          <a:ln>
            <a:noFill/>
          </a:ln>
        </p:spPr>
      </p:pic>
      <p:sp>
        <p:nvSpPr>
          <p:cNvPr id="430" name="Google Shape;430;p34"/>
          <p:cNvSpPr txBox="1"/>
          <p:nvPr/>
        </p:nvSpPr>
        <p:spPr>
          <a:xfrm>
            <a:off x="48175" y="255375"/>
            <a:ext cx="4850400" cy="9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Categorizing</a:t>
            </a:r>
            <a:endParaRPr sz="3000">
              <a:solidFill>
                <a:srgbClr val="FFFFFF"/>
              </a:solidFill>
              <a:latin typeface="Playfair Display SC"/>
              <a:ea typeface="Playfair Display SC"/>
              <a:cs typeface="Playfair Display SC"/>
              <a:sym typeface="Playfair Display SC"/>
            </a:endParaRPr>
          </a:p>
        </p:txBody>
      </p:sp>
      <p:sp>
        <p:nvSpPr>
          <p:cNvPr id="431" name="Google Shape;431;p34"/>
          <p:cNvSpPr txBox="1"/>
          <p:nvPr/>
        </p:nvSpPr>
        <p:spPr>
          <a:xfrm>
            <a:off x="162775" y="1151025"/>
            <a:ext cx="3636000" cy="52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Century Gothic"/>
                <a:ea typeface="Century Gothic"/>
                <a:cs typeface="Century Gothic"/>
                <a:sym typeface="Century Gothic"/>
              </a:rPr>
              <a:t>One vs One Classifier </a:t>
            </a:r>
            <a:br>
              <a:rPr lang="en-US" sz="1800">
                <a:solidFill>
                  <a:srgbClr val="FFFFFF"/>
                </a:solidFill>
                <a:latin typeface="Century Gothic"/>
                <a:ea typeface="Century Gothic"/>
                <a:cs typeface="Century Gothic"/>
                <a:sym typeface="Century Gothic"/>
              </a:rPr>
            </a:br>
            <a:endParaRPr sz="1800">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We are categorizing the books based on their tags.</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a:solidFill>
                  <a:srgbClr val="FFFFFF"/>
                </a:solidFill>
                <a:latin typeface="Century Gothic"/>
                <a:ea typeface="Century Gothic"/>
                <a:cs typeface="Century Gothic"/>
                <a:sym typeface="Century Gothic"/>
              </a:rPr>
              <a:t> </a:t>
            </a: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Char char="●"/>
            </a:pPr>
            <a:r>
              <a:rPr lang="en-US">
                <a:solidFill>
                  <a:srgbClr val="FFFFFF"/>
                </a:solidFill>
                <a:latin typeface="Century Gothic"/>
                <a:ea typeface="Century Gothic"/>
                <a:cs typeface="Century Gothic"/>
                <a:sym typeface="Century Gothic"/>
              </a:rPr>
              <a:t>In the </a:t>
            </a:r>
            <a:r>
              <a:rPr lang="en-US" i="1">
                <a:solidFill>
                  <a:srgbClr val="FFFFFF"/>
                </a:solidFill>
                <a:latin typeface="Century Gothic"/>
                <a:ea typeface="Century Gothic"/>
                <a:cs typeface="Century Gothic"/>
                <a:sym typeface="Century Gothic"/>
              </a:rPr>
              <a:t>one-vs.-one</a:t>
            </a:r>
            <a:r>
              <a:rPr lang="en-US">
                <a:solidFill>
                  <a:srgbClr val="FFFFFF"/>
                </a:solidFill>
                <a:latin typeface="Century Gothic"/>
                <a:ea typeface="Century Gothic"/>
                <a:cs typeface="Century Gothic"/>
                <a:sym typeface="Century Gothic"/>
              </a:rPr>
              <a:t> (OvO) reduction, one trains </a:t>
            </a:r>
            <a:r>
              <a:rPr lang="en-US" i="1">
                <a:solidFill>
                  <a:srgbClr val="FFFFFF"/>
                </a:solidFill>
                <a:latin typeface="Century Gothic"/>
                <a:ea typeface="Century Gothic"/>
                <a:cs typeface="Century Gothic"/>
                <a:sym typeface="Century Gothic"/>
              </a:rPr>
              <a:t>K</a:t>
            </a:r>
            <a:r>
              <a:rPr lang="en-US">
                <a:solidFill>
                  <a:srgbClr val="FFFFFF"/>
                </a:solidFill>
                <a:latin typeface="Century Gothic"/>
                <a:ea typeface="Century Gothic"/>
                <a:cs typeface="Century Gothic"/>
                <a:sym typeface="Century Gothic"/>
              </a:rPr>
              <a:t> (</a:t>
            </a:r>
            <a:r>
              <a:rPr lang="en-US" i="1">
                <a:solidFill>
                  <a:srgbClr val="FFFFFF"/>
                </a:solidFill>
                <a:latin typeface="Century Gothic"/>
                <a:ea typeface="Century Gothic"/>
                <a:cs typeface="Century Gothic"/>
                <a:sym typeface="Century Gothic"/>
              </a:rPr>
              <a:t>K</a:t>
            </a:r>
            <a:r>
              <a:rPr lang="en-US">
                <a:solidFill>
                  <a:srgbClr val="FFFFFF"/>
                </a:solidFill>
                <a:latin typeface="Century Gothic"/>
                <a:ea typeface="Century Gothic"/>
                <a:cs typeface="Century Gothic"/>
                <a:sym typeface="Century Gothic"/>
              </a:rPr>
              <a:t> − 1) / 2 binary classifiers for a </a:t>
            </a:r>
            <a:r>
              <a:rPr lang="en-US" i="1">
                <a:solidFill>
                  <a:srgbClr val="FFFFFF"/>
                </a:solidFill>
                <a:latin typeface="Century Gothic"/>
                <a:ea typeface="Century Gothic"/>
                <a:cs typeface="Century Gothic"/>
                <a:sym typeface="Century Gothic"/>
              </a:rPr>
              <a:t>K</a:t>
            </a:r>
            <a:r>
              <a:rPr lang="en-US">
                <a:solidFill>
                  <a:srgbClr val="FFFFFF"/>
                </a:solidFill>
                <a:latin typeface="Century Gothic"/>
                <a:ea typeface="Century Gothic"/>
                <a:cs typeface="Century Gothic"/>
                <a:sym typeface="Century Gothic"/>
              </a:rPr>
              <a:t>-way multiclass problem; each receives the samples of a pair of classes from the original training set, and must learn to distinguish these two classes. At prediction time, a voting scheme is applied: all </a:t>
            </a:r>
            <a:r>
              <a:rPr lang="en-US" i="1">
                <a:solidFill>
                  <a:srgbClr val="FFFFFF"/>
                </a:solidFill>
                <a:latin typeface="Century Gothic"/>
                <a:ea typeface="Century Gothic"/>
                <a:cs typeface="Century Gothic"/>
                <a:sym typeface="Century Gothic"/>
              </a:rPr>
              <a:t>K</a:t>
            </a:r>
            <a:r>
              <a:rPr lang="en-US">
                <a:solidFill>
                  <a:srgbClr val="FFFFFF"/>
                </a:solidFill>
                <a:latin typeface="Century Gothic"/>
                <a:ea typeface="Century Gothic"/>
                <a:cs typeface="Century Gothic"/>
                <a:sym typeface="Century Gothic"/>
              </a:rPr>
              <a:t> (</a:t>
            </a:r>
            <a:r>
              <a:rPr lang="en-US" i="1">
                <a:solidFill>
                  <a:srgbClr val="FFFFFF"/>
                </a:solidFill>
                <a:latin typeface="Century Gothic"/>
                <a:ea typeface="Century Gothic"/>
                <a:cs typeface="Century Gothic"/>
                <a:sym typeface="Century Gothic"/>
              </a:rPr>
              <a:t>K</a:t>
            </a:r>
            <a:r>
              <a:rPr lang="en-US">
                <a:solidFill>
                  <a:srgbClr val="FFFFFF"/>
                </a:solidFill>
                <a:latin typeface="Century Gothic"/>
                <a:ea typeface="Century Gothic"/>
                <a:cs typeface="Century Gothic"/>
                <a:sym typeface="Century Gothic"/>
              </a:rPr>
              <a:t> − 1) / 2 classifiers are applied to an unseen sample and the class that got the highest number of "+1" predictions gets predicted by the combined classifier.</a:t>
            </a:r>
            <a:br>
              <a:rPr lang="en-US">
                <a:solidFill>
                  <a:srgbClr val="FFFFFF"/>
                </a:solidFill>
                <a:latin typeface="Century Gothic"/>
                <a:ea typeface="Century Gothic"/>
                <a:cs typeface="Century Gothic"/>
                <a:sym typeface="Century Gothic"/>
              </a:rPr>
            </a:b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Precision of 77% was achieved when we tried to one vs one classification.</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pic>
        <p:nvPicPr>
          <p:cNvPr id="432" name="Google Shape;432;p34"/>
          <p:cNvPicPr preferRelativeResize="0"/>
          <p:nvPr/>
        </p:nvPicPr>
        <p:blipFill>
          <a:blip r:embed="rId5">
            <a:alphaModFix/>
          </a:blip>
          <a:stretch>
            <a:fillRect/>
          </a:stretch>
        </p:blipFill>
        <p:spPr>
          <a:xfrm>
            <a:off x="4235350" y="3207225"/>
            <a:ext cx="4850401" cy="2078549"/>
          </a:xfrm>
          <a:prstGeom prst="rect">
            <a:avLst/>
          </a:prstGeom>
          <a:noFill/>
          <a:ln>
            <a:noFill/>
          </a:ln>
        </p:spPr>
      </p:pic>
      <p:pic>
        <p:nvPicPr>
          <p:cNvPr id="433" name="Google Shape;433;p34"/>
          <p:cNvPicPr preferRelativeResize="0"/>
          <p:nvPr/>
        </p:nvPicPr>
        <p:blipFill>
          <a:blip r:embed="rId6">
            <a:alphaModFix/>
          </a:blip>
          <a:stretch>
            <a:fillRect/>
          </a:stretch>
        </p:blipFill>
        <p:spPr>
          <a:xfrm>
            <a:off x="4235350" y="5183450"/>
            <a:ext cx="4850400" cy="1277500"/>
          </a:xfrm>
          <a:prstGeom prst="rect">
            <a:avLst/>
          </a:prstGeom>
          <a:noFill/>
          <a:ln>
            <a:noFill/>
          </a:ln>
        </p:spPr>
      </p:pic>
      <p:sp>
        <p:nvSpPr>
          <p:cNvPr id="434" name="Google Shape;434;p34"/>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Shraddha</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5"/>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441" name="Google Shape;441;p35"/>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
        <p:nvSpPr>
          <p:cNvPr id="442" name="Google Shape;442;p35"/>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35"/>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444" name="Google Shape;444;p35"/>
          <p:cNvPicPr preferRelativeResize="0"/>
          <p:nvPr/>
        </p:nvPicPr>
        <p:blipFill>
          <a:blip r:embed="rId3">
            <a:alphaModFix/>
          </a:blip>
          <a:stretch>
            <a:fillRect/>
          </a:stretch>
        </p:blipFill>
        <p:spPr>
          <a:xfrm>
            <a:off x="0" y="0"/>
            <a:ext cx="9144000" cy="6858000"/>
          </a:xfrm>
          <a:prstGeom prst="rect">
            <a:avLst/>
          </a:prstGeom>
          <a:noFill/>
          <a:ln>
            <a:noFill/>
          </a:ln>
        </p:spPr>
      </p:pic>
      <p:sp>
        <p:nvSpPr>
          <p:cNvPr id="445" name="Google Shape;445;p35"/>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
        <p:nvSpPr>
          <p:cNvPr id="446" name="Google Shape;446;p35"/>
          <p:cNvSpPr txBox="1"/>
          <p:nvPr/>
        </p:nvSpPr>
        <p:spPr>
          <a:xfrm>
            <a:off x="48175" y="255375"/>
            <a:ext cx="4850400" cy="9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Categorizing</a:t>
            </a:r>
            <a:endParaRPr sz="3000">
              <a:solidFill>
                <a:srgbClr val="FFFFFF"/>
              </a:solidFill>
              <a:latin typeface="Playfair Display SC"/>
              <a:ea typeface="Playfair Display SC"/>
              <a:cs typeface="Playfair Display SC"/>
              <a:sym typeface="Playfair Display SC"/>
            </a:endParaRPr>
          </a:p>
        </p:txBody>
      </p:sp>
      <p:sp>
        <p:nvSpPr>
          <p:cNvPr id="447" name="Google Shape;447;p35"/>
          <p:cNvSpPr txBox="1"/>
          <p:nvPr/>
        </p:nvSpPr>
        <p:spPr>
          <a:xfrm>
            <a:off x="162775" y="1151025"/>
            <a:ext cx="4124100" cy="52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FFFF"/>
                </a:solidFill>
                <a:latin typeface="Century Gothic"/>
                <a:ea typeface="Century Gothic"/>
                <a:cs typeface="Century Gothic"/>
                <a:sym typeface="Century Gothic"/>
              </a:rPr>
              <a:t>SVM Linear SVC </a:t>
            </a:r>
            <a:br>
              <a:rPr lang="en-US" sz="2400">
                <a:solidFill>
                  <a:srgbClr val="FFFFFF"/>
                </a:solidFill>
                <a:latin typeface="Century Gothic"/>
                <a:ea typeface="Century Gothic"/>
                <a:cs typeface="Century Gothic"/>
                <a:sym typeface="Century Gothic"/>
              </a:rPr>
            </a:br>
            <a:endParaRPr sz="2400">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We are categorizing the books based on their tags.</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a:solidFill>
                  <a:srgbClr val="FFFFFF"/>
                </a:solidFill>
                <a:latin typeface="Century Gothic"/>
                <a:ea typeface="Century Gothic"/>
                <a:cs typeface="Century Gothic"/>
                <a:sym typeface="Century Gothic"/>
              </a:rPr>
              <a:t> </a:t>
            </a: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A regular SVM with default values uses a radial basis function as the SVM kernel. This is basically a Gaussian kernel aka bell-curve. Meaning that the no man's land between different classes is created with a Gaussian function. The linear-SVM uses a linear kernel for the basis function, so you can think of this as a ^ shaped function. It is much less tunable and is basically just a linear interpolation.</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a:solidFill>
                <a:srgbClr val="242729"/>
              </a:solidFill>
              <a:highlight>
                <a:srgbClr val="FFFFFF"/>
              </a:highlight>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Precision of 75% was achieved when we tried to SVM Linear SVC classifier.</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pic>
        <p:nvPicPr>
          <p:cNvPr id="448" name="Google Shape;448;p35"/>
          <p:cNvPicPr preferRelativeResize="0"/>
          <p:nvPr/>
        </p:nvPicPr>
        <p:blipFill>
          <a:blip r:embed="rId4">
            <a:alphaModFix/>
          </a:blip>
          <a:stretch>
            <a:fillRect/>
          </a:stretch>
        </p:blipFill>
        <p:spPr>
          <a:xfrm>
            <a:off x="4731950" y="2851300"/>
            <a:ext cx="4291100" cy="2172450"/>
          </a:xfrm>
          <a:prstGeom prst="rect">
            <a:avLst/>
          </a:prstGeom>
          <a:noFill/>
          <a:ln>
            <a:noFill/>
          </a:ln>
        </p:spPr>
      </p:pic>
      <p:pic>
        <p:nvPicPr>
          <p:cNvPr id="449" name="Google Shape;449;p35"/>
          <p:cNvPicPr preferRelativeResize="0"/>
          <p:nvPr/>
        </p:nvPicPr>
        <p:blipFill>
          <a:blip r:embed="rId5">
            <a:alphaModFix/>
          </a:blip>
          <a:stretch>
            <a:fillRect/>
          </a:stretch>
        </p:blipFill>
        <p:spPr>
          <a:xfrm>
            <a:off x="4731950" y="5064975"/>
            <a:ext cx="4291100" cy="1366500"/>
          </a:xfrm>
          <a:prstGeom prst="rect">
            <a:avLst/>
          </a:prstGeom>
          <a:noFill/>
          <a:ln>
            <a:noFill/>
          </a:ln>
        </p:spPr>
      </p:pic>
      <p:pic>
        <p:nvPicPr>
          <p:cNvPr id="450" name="Google Shape;450;p35"/>
          <p:cNvPicPr preferRelativeResize="0"/>
          <p:nvPr/>
        </p:nvPicPr>
        <p:blipFill>
          <a:blip r:embed="rId6">
            <a:alphaModFix/>
          </a:blip>
          <a:stretch>
            <a:fillRect/>
          </a:stretch>
        </p:blipFill>
        <p:spPr>
          <a:xfrm>
            <a:off x="4731950" y="1130535"/>
            <a:ext cx="4291100" cy="1679540"/>
          </a:xfrm>
          <a:prstGeom prst="rect">
            <a:avLst/>
          </a:prstGeom>
          <a:noFill/>
          <a:ln>
            <a:noFill/>
          </a:ln>
        </p:spPr>
      </p:pic>
      <p:sp>
        <p:nvSpPr>
          <p:cNvPr id="451" name="Google Shape;451;p35"/>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Shraddha</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cxnSp>
        <p:nvCxnSpPr>
          <p:cNvPr id="172" name="Google Shape;172;p18"/>
          <p:cNvCxnSpPr/>
          <p:nvPr/>
        </p:nvCxnSpPr>
        <p:spPr>
          <a:xfrm>
            <a:off x="-3709250" y="1870150"/>
            <a:ext cx="878100" cy="12900"/>
          </a:xfrm>
          <a:prstGeom prst="straightConnector1">
            <a:avLst/>
          </a:prstGeom>
          <a:noFill/>
          <a:ln w="9525" cap="flat" cmpd="sng">
            <a:solidFill>
              <a:schemeClr val="lt1"/>
            </a:solidFill>
            <a:prstDash val="solid"/>
            <a:round/>
            <a:headEnd type="none" w="med" len="med"/>
            <a:tailEnd type="none" w="med" len="med"/>
          </a:ln>
        </p:spPr>
      </p:cxnSp>
      <p:sp>
        <p:nvSpPr>
          <p:cNvPr id="173" name="Google Shape;173;p18"/>
          <p:cNvSpPr txBox="1"/>
          <p:nvPr/>
        </p:nvSpPr>
        <p:spPr>
          <a:xfrm>
            <a:off x="-1201125" y="2187850"/>
            <a:ext cx="73359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4" name="Google Shape;174;p18"/>
          <p:cNvPicPr preferRelativeResize="0"/>
          <p:nvPr/>
        </p:nvPicPr>
        <p:blipFill>
          <a:blip r:embed="rId3">
            <a:alphaModFix/>
          </a:blip>
          <a:stretch>
            <a:fillRect/>
          </a:stretch>
        </p:blipFill>
        <p:spPr>
          <a:xfrm>
            <a:off x="0" y="-22138"/>
            <a:ext cx="9144000" cy="6902275"/>
          </a:xfrm>
          <a:prstGeom prst="rect">
            <a:avLst/>
          </a:prstGeom>
          <a:noFill/>
          <a:ln>
            <a:noFill/>
          </a:ln>
        </p:spPr>
      </p:pic>
      <p:sp>
        <p:nvSpPr>
          <p:cNvPr id="175" name="Google Shape;175;p18"/>
          <p:cNvSpPr txBox="1">
            <a:spLocks noGrp="1"/>
          </p:cNvSpPr>
          <p:nvPr>
            <p:ph type="title"/>
          </p:nvPr>
        </p:nvSpPr>
        <p:spPr>
          <a:xfrm>
            <a:off x="325988" y="16170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sz="3800" b="0">
                <a:solidFill>
                  <a:srgbClr val="FFFFFF"/>
                </a:solidFill>
                <a:latin typeface="Playfair Display SC"/>
                <a:ea typeface="Playfair Display SC"/>
                <a:cs typeface="Playfair Display SC"/>
                <a:sym typeface="Playfair Display SC"/>
              </a:rPr>
              <a:t>Contents</a:t>
            </a:r>
            <a:r>
              <a:rPr lang="en-US" sz="4000" b="0">
                <a:solidFill>
                  <a:srgbClr val="FFFFFF"/>
                </a:solidFill>
                <a:latin typeface="Source Code Pro"/>
                <a:ea typeface="Source Code Pro"/>
                <a:cs typeface="Source Code Pro"/>
                <a:sym typeface="Source Code Pro"/>
              </a:rPr>
              <a:t>			</a:t>
            </a:r>
            <a:endParaRPr sz="4000" b="0">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3000"/>
              <a:buFont typeface="Arial"/>
              <a:buNone/>
            </a:pPr>
            <a:endParaRPr sz="4000" b="0">
              <a:solidFill>
                <a:srgbClr val="FFFFFF"/>
              </a:solidFill>
              <a:latin typeface="Source Code Pro"/>
              <a:ea typeface="Source Code Pro"/>
              <a:cs typeface="Source Code Pro"/>
              <a:sym typeface="Source Code Pro"/>
            </a:endParaRPr>
          </a:p>
        </p:txBody>
      </p:sp>
      <p:sp>
        <p:nvSpPr>
          <p:cNvPr id="176" name="Google Shape;176;p18"/>
          <p:cNvSpPr txBox="1"/>
          <p:nvPr/>
        </p:nvSpPr>
        <p:spPr>
          <a:xfrm>
            <a:off x="0" y="6418075"/>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Amey</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6"/>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458" name="Google Shape;458;p36"/>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sp>
        <p:nvSpPr>
          <p:cNvPr id="459" name="Google Shape;459;p36"/>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36"/>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461" name="Google Shape;461;p36"/>
          <p:cNvPicPr preferRelativeResize="0"/>
          <p:nvPr/>
        </p:nvPicPr>
        <p:blipFill>
          <a:blip r:embed="rId3">
            <a:alphaModFix/>
          </a:blip>
          <a:stretch>
            <a:fillRect/>
          </a:stretch>
        </p:blipFill>
        <p:spPr>
          <a:xfrm>
            <a:off x="0" y="0"/>
            <a:ext cx="9144000" cy="6858000"/>
          </a:xfrm>
          <a:prstGeom prst="rect">
            <a:avLst/>
          </a:prstGeom>
          <a:noFill/>
          <a:ln>
            <a:noFill/>
          </a:ln>
        </p:spPr>
      </p:pic>
      <p:sp>
        <p:nvSpPr>
          <p:cNvPr id="462" name="Google Shape;462;p36"/>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sp>
        <p:nvSpPr>
          <p:cNvPr id="463" name="Google Shape;463;p36"/>
          <p:cNvSpPr txBox="1"/>
          <p:nvPr/>
        </p:nvSpPr>
        <p:spPr>
          <a:xfrm>
            <a:off x="103900" y="98125"/>
            <a:ext cx="63555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Convolution Neural Network - Deep Learning</a:t>
            </a:r>
            <a:endParaRPr sz="3000">
              <a:solidFill>
                <a:srgbClr val="FFFFFF"/>
              </a:solidFill>
              <a:latin typeface="Playfair Display SC"/>
              <a:ea typeface="Playfair Display SC"/>
              <a:cs typeface="Playfair Display SC"/>
              <a:sym typeface="Playfair Display SC"/>
            </a:endParaRPr>
          </a:p>
          <a:p>
            <a:pPr marL="0" lvl="0" indent="0" algn="l" rtl="0">
              <a:spcBef>
                <a:spcPts val="0"/>
              </a:spcBef>
              <a:spcAft>
                <a:spcPts val="0"/>
              </a:spcAft>
              <a:buNone/>
            </a:pPr>
            <a:endParaRPr sz="3000">
              <a:solidFill>
                <a:srgbClr val="FFFFFF"/>
              </a:solidFill>
              <a:latin typeface="Playfair Display SC"/>
              <a:ea typeface="Playfair Display SC"/>
              <a:cs typeface="Playfair Display SC"/>
              <a:sym typeface="Playfair Display SC"/>
            </a:endParaRPr>
          </a:p>
        </p:txBody>
      </p:sp>
      <p:pic>
        <p:nvPicPr>
          <p:cNvPr id="464" name="Google Shape;464;p36"/>
          <p:cNvPicPr preferRelativeResize="0"/>
          <p:nvPr/>
        </p:nvPicPr>
        <p:blipFill>
          <a:blip r:embed="rId4">
            <a:alphaModFix/>
          </a:blip>
          <a:stretch>
            <a:fillRect/>
          </a:stretch>
        </p:blipFill>
        <p:spPr>
          <a:xfrm>
            <a:off x="4257850" y="5348825"/>
            <a:ext cx="4765200" cy="1112125"/>
          </a:xfrm>
          <a:prstGeom prst="rect">
            <a:avLst/>
          </a:prstGeom>
          <a:noFill/>
          <a:ln>
            <a:noFill/>
          </a:ln>
        </p:spPr>
      </p:pic>
      <p:pic>
        <p:nvPicPr>
          <p:cNvPr id="465" name="Google Shape;465;p36"/>
          <p:cNvPicPr preferRelativeResize="0"/>
          <p:nvPr/>
        </p:nvPicPr>
        <p:blipFill>
          <a:blip r:embed="rId5">
            <a:alphaModFix/>
          </a:blip>
          <a:stretch>
            <a:fillRect/>
          </a:stretch>
        </p:blipFill>
        <p:spPr>
          <a:xfrm>
            <a:off x="4257850" y="3246112"/>
            <a:ext cx="4765200" cy="2090000"/>
          </a:xfrm>
          <a:prstGeom prst="rect">
            <a:avLst/>
          </a:prstGeom>
          <a:noFill/>
          <a:ln>
            <a:noFill/>
          </a:ln>
        </p:spPr>
      </p:pic>
      <p:pic>
        <p:nvPicPr>
          <p:cNvPr id="466" name="Google Shape;466;p36"/>
          <p:cNvPicPr preferRelativeResize="0"/>
          <p:nvPr/>
        </p:nvPicPr>
        <p:blipFill>
          <a:blip r:embed="rId6">
            <a:alphaModFix/>
          </a:blip>
          <a:stretch>
            <a:fillRect/>
          </a:stretch>
        </p:blipFill>
        <p:spPr>
          <a:xfrm>
            <a:off x="4257850" y="1143375"/>
            <a:ext cx="4765200" cy="2090000"/>
          </a:xfrm>
          <a:prstGeom prst="rect">
            <a:avLst/>
          </a:prstGeom>
          <a:noFill/>
          <a:ln>
            <a:noFill/>
          </a:ln>
        </p:spPr>
      </p:pic>
      <p:sp>
        <p:nvSpPr>
          <p:cNvPr id="467" name="Google Shape;467;p36"/>
          <p:cNvSpPr txBox="1"/>
          <p:nvPr/>
        </p:nvSpPr>
        <p:spPr>
          <a:xfrm>
            <a:off x="0" y="1143375"/>
            <a:ext cx="4261800" cy="48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rgbClr val="FFFFFF"/>
                </a:solidFill>
                <a:latin typeface="Century Gothic"/>
                <a:ea typeface="Century Gothic"/>
                <a:cs typeface="Century Gothic"/>
                <a:sym typeface="Century Gothic"/>
              </a:rPr>
              <a:t>Multi Label Classification using CNN - Keras</a:t>
            </a:r>
            <a:endParaRPr u="sng">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u="sng">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Keras is an open source neural network library  in Python.</a:t>
            </a: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sz="11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100">
              <a:solidFill>
                <a:srgbClr val="222222"/>
              </a:solidFill>
              <a:highlight>
                <a:srgbClr val="FFFFFF"/>
              </a:highlight>
              <a:latin typeface="Roboto"/>
              <a:ea typeface="Roboto"/>
              <a:cs typeface="Roboto"/>
              <a:sym typeface="Roboto"/>
            </a:endParaRPr>
          </a:p>
          <a:p>
            <a:pPr marL="457200" lvl="0" indent="-317500" algn="l" rtl="0">
              <a:spcBef>
                <a:spcPts val="0"/>
              </a:spcBef>
              <a:spcAft>
                <a:spcPts val="0"/>
              </a:spcAft>
              <a:buClr>
                <a:schemeClr val="lt1"/>
              </a:buClr>
              <a:buSzPts val="1400"/>
              <a:buFont typeface="Century Gothic"/>
              <a:buChar char="●"/>
            </a:pPr>
            <a:r>
              <a:rPr lang="en-US">
                <a:solidFill>
                  <a:schemeClr val="lt1"/>
                </a:solidFill>
                <a:latin typeface="Century Gothic"/>
                <a:ea typeface="Century Gothic"/>
                <a:cs typeface="Century Gothic"/>
                <a:sym typeface="Century Gothic"/>
              </a:rPr>
              <a:t>Converted each document to a list of word index as a sequence.</a:t>
            </a:r>
            <a:br>
              <a:rPr lang="en-US">
                <a:solidFill>
                  <a:schemeClr val="lt1"/>
                </a:solidFill>
                <a:latin typeface="Century Gothic"/>
                <a:ea typeface="Century Gothic"/>
                <a:cs typeface="Century Gothic"/>
                <a:sym typeface="Century Gothic"/>
              </a:rPr>
            </a:br>
            <a:endParaRPr>
              <a:solidFill>
                <a:schemeClr val="lt1"/>
              </a:solidFill>
              <a:latin typeface="Century Gothic"/>
              <a:ea typeface="Century Gothic"/>
              <a:cs typeface="Century Gothic"/>
              <a:sym typeface="Century Gothic"/>
            </a:endParaRPr>
          </a:p>
          <a:p>
            <a:pPr marL="457200" lvl="0" indent="-317500" algn="l" rtl="0">
              <a:spcBef>
                <a:spcPts val="0"/>
              </a:spcBef>
              <a:spcAft>
                <a:spcPts val="0"/>
              </a:spcAft>
              <a:buClr>
                <a:schemeClr val="lt1"/>
              </a:buClr>
              <a:buSzPts val="1400"/>
              <a:buFont typeface="Century Gothic"/>
              <a:buChar char="●"/>
            </a:pPr>
            <a:r>
              <a:rPr lang="en-US">
                <a:solidFill>
                  <a:schemeClr val="lt1"/>
                </a:solidFill>
                <a:latin typeface="Century Gothic"/>
                <a:ea typeface="Century Gothic"/>
                <a:cs typeface="Century Gothic"/>
                <a:sym typeface="Century Gothic"/>
              </a:rPr>
              <a:t>Padded all sequences into the same length.</a:t>
            </a:r>
            <a:br>
              <a:rPr lang="en-US">
                <a:solidFill>
                  <a:schemeClr val="lt1"/>
                </a:solidFill>
                <a:latin typeface="Century Gothic"/>
                <a:ea typeface="Century Gothic"/>
                <a:cs typeface="Century Gothic"/>
                <a:sym typeface="Century Gothic"/>
              </a:rPr>
            </a:br>
            <a:endParaRPr>
              <a:solidFill>
                <a:schemeClr val="lt1"/>
              </a:solidFill>
              <a:latin typeface="Century Gothic"/>
              <a:ea typeface="Century Gothic"/>
              <a:cs typeface="Century Gothic"/>
              <a:sym typeface="Century Gothic"/>
            </a:endParaRPr>
          </a:p>
          <a:p>
            <a:pPr marL="457200" lvl="0" indent="-317500" algn="l" rtl="0">
              <a:spcBef>
                <a:spcPts val="0"/>
              </a:spcBef>
              <a:spcAft>
                <a:spcPts val="0"/>
              </a:spcAft>
              <a:buClr>
                <a:schemeClr val="lt1"/>
              </a:buClr>
              <a:buSzPts val="1400"/>
              <a:buFont typeface="Century Gothic"/>
              <a:buChar char="●"/>
            </a:pPr>
            <a:r>
              <a:rPr lang="en-US">
                <a:solidFill>
                  <a:schemeClr val="lt1"/>
                </a:solidFill>
                <a:latin typeface="Century Gothic"/>
                <a:ea typeface="Century Gothic"/>
                <a:cs typeface="Century Gothic"/>
                <a:sym typeface="Century Gothic"/>
              </a:rPr>
              <a:t>Created a CNN model by altering the filter size, total number of words, max words in the document, vector dimension, drop-out rate, number of units in the dense layer and number of output units.</a:t>
            </a:r>
            <a:endParaRPr>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lt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US">
                <a:solidFill>
                  <a:schemeClr val="lt1"/>
                </a:solidFill>
                <a:latin typeface="Century Gothic"/>
                <a:ea typeface="Century Gothic"/>
                <a:cs typeface="Century Gothic"/>
                <a:sym typeface="Century Gothic"/>
              </a:rPr>
              <a:t>We compared the performance of our model with and without Pre-trained word of vectors.</a:t>
            </a:r>
            <a:endParaRPr>
              <a:solidFill>
                <a:schemeClr val="lt1"/>
              </a:solidFill>
              <a:latin typeface="Century Gothic"/>
              <a:ea typeface="Century Gothic"/>
              <a:cs typeface="Century Gothic"/>
              <a:sym typeface="Century Gothic"/>
            </a:endParaRPr>
          </a:p>
        </p:txBody>
      </p:sp>
      <p:sp>
        <p:nvSpPr>
          <p:cNvPr id="468" name="Google Shape;468;p36"/>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Mukunth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7"/>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475" name="Google Shape;475;p37"/>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21</a:t>
            </a:fld>
            <a:endParaRPr/>
          </a:p>
        </p:txBody>
      </p:sp>
      <p:sp>
        <p:nvSpPr>
          <p:cNvPr id="476" name="Google Shape;476;p37"/>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37"/>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478" name="Google Shape;478;p37"/>
          <p:cNvPicPr preferRelativeResize="0"/>
          <p:nvPr/>
        </p:nvPicPr>
        <p:blipFill>
          <a:blip r:embed="rId3">
            <a:alphaModFix/>
          </a:blip>
          <a:stretch>
            <a:fillRect/>
          </a:stretch>
        </p:blipFill>
        <p:spPr>
          <a:xfrm>
            <a:off x="0" y="0"/>
            <a:ext cx="9144000" cy="6858000"/>
          </a:xfrm>
          <a:prstGeom prst="rect">
            <a:avLst/>
          </a:prstGeom>
          <a:noFill/>
          <a:ln>
            <a:noFill/>
          </a:ln>
        </p:spPr>
      </p:pic>
      <p:sp>
        <p:nvSpPr>
          <p:cNvPr id="479" name="Google Shape;479;p37"/>
          <p:cNvSpPr txBox="1"/>
          <p:nvPr/>
        </p:nvSpPr>
        <p:spPr>
          <a:xfrm>
            <a:off x="2106975" y="3027150"/>
            <a:ext cx="4931700" cy="8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Recommendation System</a:t>
            </a:r>
            <a:endParaRPr sz="3000">
              <a:solidFill>
                <a:srgbClr val="FFFFFF"/>
              </a:solidFill>
              <a:latin typeface="Playfair Display SC"/>
              <a:ea typeface="Playfair Display SC"/>
              <a:cs typeface="Playfair Display SC"/>
              <a:sym typeface="Playfair Display S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486" name="Google Shape;486;p38"/>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22</a:t>
            </a:fld>
            <a:endParaRPr/>
          </a:p>
        </p:txBody>
      </p:sp>
      <p:sp>
        <p:nvSpPr>
          <p:cNvPr id="487" name="Google Shape;487;p38"/>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38"/>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489" name="Google Shape;489;p38"/>
          <p:cNvPicPr preferRelativeResize="0"/>
          <p:nvPr/>
        </p:nvPicPr>
        <p:blipFill>
          <a:blip r:embed="rId3">
            <a:alphaModFix/>
          </a:blip>
          <a:stretch>
            <a:fillRect/>
          </a:stretch>
        </p:blipFill>
        <p:spPr>
          <a:xfrm>
            <a:off x="825" y="0"/>
            <a:ext cx="9144000" cy="6858000"/>
          </a:xfrm>
          <a:prstGeom prst="rect">
            <a:avLst/>
          </a:prstGeom>
          <a:noFill/>
          <a:ln>
            <a:noFill/>
          </a:ln>
        </p:spPr>
      </p:pic>
      <p:sp>
        <p:nvSpPr>
          <p:cNvPr id="490" name="Google Shape;490;p38"/>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22</a:t>
            </a:fld>
            <a:endParaRPr/>
          </a:p>
        </p:txBody>
      </p:sp>
      <p:sp>
        <p:nvSpPr>
          <p:cNvPr id="491" name="Google Shape;491;p38"/>
          <p:cNvSpPr txBox="1">
            <a:spLocks noGrp="1"/>
          </p:cNvSpPr>
          <p:nvPr>
            <p:ph type="title"/>
          </p:nvPr>
        </p:nvSpPr>
        <p:spPr>
          <a:xfrm>
            <a:off x="227013" y="343128"/>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a:solidFill>
                  <a:srgbClr val="FFFFFF"/>
                </a:solidFill>
                <a:latin typeface="Playfair Display SC"/>
                <a:ea typeface="Playfair Display SC"/>
                <a:cs typeface="Playfair Display SC"/>
                <a:sym typeface="Playfair Display SC"/>
              </a:rPr>
              <a:t>Simple Recommendation System</a:t>
            </a:r>
            <a:br>
              <a:rPr lang="en-US" b="0">
                <a:solidFill>
                  <a:srgbClr val="FFFFFF"/>
                </a:solidFill>
                <a:latin typeface="Playfair Display SC"/>
                <a:ea typeface="Playfair Display SC"/>
                <a:cs typeface="Playfair Display SC"/>
                <a:sym typeface="Playfair Display SC"/>
              </a:rPr>
            </a:br>
            <a:endParaRPr b="0">
              <a:solidFill>
                <a:srgbClr val="FFFFFF"/>
              </a:solidFill>
              <a:latin typeface="Playfair Display SC"/>
              <a:ea typeface="Playfair Display SC"/>
              <a:cs typeface="Playfair Display SC"/>
              <a:sym typeface="Playfair Display SC"/>
            </a:endParaRPr>
          </a:p>
          <a:p>
            <a:pPr marL="0" lvl="0" indent="0" algn="l" rtl="0">
              <a:spcBef>
                <a:spcPts val="0"/>
              </a:spcBef>
              <a:spcAft>
                <a:spcPts val="0"/>
              </a:spcAft>
              <a:buNone/>
            </a:pPr>
            <a:endParaRPr b="0">
              <a:solidFill>
                <a:srgbClr val="FFFFFF"/>
              </a:solidFill>
              <a:latin typeface="Playfair Display SC"/>
              <a:ea typeface="Playfair Display SC"/>
              <a:cs typeface="Playfair Display SC"/>
              <a:sym typeface="Playfair Display SC"/>
            </a:endParaRPr>
          </a:p>
          <a:p>
            <a:pPr marL="0" lvl="0" indent="0" algn="l" rtl="0">
              <a:spcBef>
                <a:spcPts val="0"/>
              </a:spcBef>
              <a:spcAft>
                <a:spcPts val="0"/>
              </a:spcAft>
              <a:buNone/>
            </a:pPr>
            <a:endParaRPr b="0">
              <a:solidFill>
                <a:srgbClr val="FFFFFF"/>
              </a:solidFill>
              <a:latin typeface="Playfair Display SC"/>
              <a:ea typeface="Playfair Display SC"/>
              <a:cs typeface="Playfair Display SC"/>
              <a:sym typeface="Playfair Display SC"/>
            </a:endParaRPr>
          </a:p>
        </p:txBody>
      </p:sp>
      <p:sp>
        <p:nvSpPr>
          <p:cNvPr id="492" name="Google Shape;492;p38"/>
          <p:cNvSpPr txBox="1">
            <a:spLocks noGrp="1"/>
          </p:cNvSpPr>
          <p:nvPr>
            <p:ph type="body" idx="2"/>
          </p:nvPr>
        </p:nvSpPr>
        <p:spPr>
          <a:xfrm>
            <a:off x="174188" y="128445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solidFill>
                  <a:srgbClr val="FFFFFF"/>
                </a:solidFill>
                <a:latin typeface="Century Gothic"/>
                <a:ea typeface="Century Gothic"/>
                <a:cs typeface="Century Gothic"/>
                <a:sym typeface="Century Gothic"/>
              </a:rPr>
              <a:t>Top 15 Books using metrics</a:t>
            </a:r>
            <a:endParaRPr sz="24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p:txBody>
      </p:sp>
      <p:pic>
        <p:nvPicPr>
          <p:cNvPr id="493" name="Google Shape;493;p38"/>
          <p:cNvPicPr preferRelativeResize="0"/>
          <p:nvPr/>
        </p:nvPicPr>
        <p:blipFill>
          <a:blip r:embed="rId4">
            <a:alphaModFix/>
          </a:blip>
          <a:stretch>
            <a:fillRect/>
          </a:stretch>
        </p:blipFill>
        <p:spPr>
          <a:xfrm>
            <a:off x="4518788" y="1928187"/>
            <a:ext cx="4423450" cy="365100"/>
          </a:xfrm>
          <a:prstGeom prst="rect">
            <a:avLst/>
          </a:prstGeom>
          <a:noFill/>
          <a:ln>
            <a:noFill/>
          </a:ln>
        </p:spPr>
      </p:pic>
      <p:pic>
        <p:nvPicPr>
          <p:cNvPr id="494" name="Google Shape;494;p38"/>
          <p:cNvPicPr preferRelativeResize="0"/>
          <p:nvPr/>
        </p:nvPicPr>
        <p:blipFill>
          <a:blip r:embed="rId5">
            <a:alphaModFix/>
          </a:blip>
          <a:stretch>
            <a:fillRect/>
          </a:stretch>
        </p:blipFill>
        <p:spPr>
          <a:xfrm>
            <a:off x="4518800" y="2807375"/>
            <a:ext cx="4504250" cy="2258498"/>
          </a:xfrm>
          <a:prstGeom prst="rect">
            <a:avLst/>
          </a:prstGeom>
          <a:noFill/>
          <a:ln>
            <a:noFill/>
          </a:ln>
        </p:spPr>
      </p:pic>
      <p:sp>
        <p:nvSpPr>
          <p:cNvPr id="495" name="Google Shape;495;p38"/>
          <p:cNvSpPr txBox="1"/>
          <p:nvPr/>
        </p:nvSpPr>
        <p:spPr>
          <a:xfrm>
            <a:off x="174200" y="1284450"/>
            <a:ext cx="4261800" cy="48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u="sng">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u="sng">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u="sng">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a:solidFill>
                  <a:srgbClr val="FFFFFF"/>
                </a:solidFill>
                <a:latin typeface="Century Gothic"/>
                <a:ea typeface="Century Gothic"/>
                <a:cs typeface="Century Gothic"/>
                <a:sym typeface="Century Gothic"/>
              </a:rPr>
              <a:t>It is a system that recommends the top Books based on a certain metric. </a:t>
            </a:r>
            <a:endParaRPr>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a:solidFill>
                  <a:srgbClr val="FFFFFF"/>
                </a:solidFill>
                <a:latin typeface="Century Gothic"/>
                <a:ea typeface="Century Gothic"/>
                <a:cs typeface="Century Gothic"/>
                <a:sym typeface="Century Gothic"/>
              </a:rPr>
              <a:t>This metric is used by best recommendation system websites, so we tried implementing it in our systems.</a:t>
            </a:r>
            <a:endParaRPr>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a:solidFill>
                  <a:srgbClr val="FFFFFF"/>
                </a:solidFill>
                <a:latin typeface="Century Gothic"/>
                <a:ea typeface="Century Gothic"/>
                <a:cs typeface="Century Gothic"/>
                <a:sym typeface="Century Gothic"/>
              </a:rPr>
              <a:t>We decided to use the “Weighted Rating method” to calculate the metric. </a:t>
            </a:r>
            <a:endParaRPr>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a:solidFill>
                  <a:srgbClr val="FFFFFF"/>
                </a:solidFill>
                <a:latin typeface="Century Gothic"/>
                <a:ea typeface="Century Gothic"/>
                <a:cs typeface="Century Gothic"/>
                <a:sym typeface="Century Gothic"/>
              </a:rPr>
              <a:t>The metric is derived using the metadata of the books that we scrapped.</a:t>
            </a:r>
            <a:endParaRPr>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a:solidFill>
                  <a:srgbClr val="FFFFFF"/>
                </a:solidFill>
                <a:latin typeface="Century Gothic"/>
                <a:ea typeface="Century Gothic"/>
                <a:cs typeface="Century Gothic"/>
                <a:sym typeface="Century Gothic"/>
              </a:rPr>
              <a:t>The normalizing measure is done to make to make sure that the decision towards recommendation isn’t taken in a biased manner using the ratings alone.</a:t>
            </a: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p:txBody>
      </p:sp>
      <p:pic>
        <p:nvPicPr>
          <p:cNvPr id="496" name="Google Shape;496;p38"/>
          <p:cNvPicPr preferRelativeResize="0"/>
          <p:nvPr/>
        </p:nvPicPr>
        <p:blipFill>
          <a:blip r:embed="rId6">
            <a:alphaModFix/>
          </a:blip>
          <a:stretch>
            <a:fillRect/>
          </a:stretch>
        </p:blipFill>
        <p:spPr>
          <a:xfrm>
            <a:off x="4518800" y="5487618"/>
            <a:ext cx="4504250" cy="561857"/>
          </a:xfrm>
          <a:prstGeom prst="rect">
            <a:avLst/>
          </a:prstGeom>
          <a:noFill/>
          <a:ln>
            <a:noFill/>
          </a:ln>
        </p:spPr>
      </p:pic>
      <p:sp>
        <p:nvSpPr>
          <p:cNvPr id="497" name="Google Shape;497;p38"/>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Mukunth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504" name="Google Shape;504;p39"/>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23</a:t>
            </a:fld>
            <a:endParaRPr/>
          </a:p>
        </p:txBody>
      </p:sp>
      <p:sp>
        <p:nvSpPr>
          <p:cNvPr id="505" name="Google Shape;505;p39"/>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39"/>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507" name="Google Shape;507;p39"/>
          <p:cNvPicPr preferRelativeResize="0"/>
          <p:nvPr/>
        </p:nvPicPr>
        <p:blipFill>
          <a:blip r:embed="rId3">
            <a:alphaModFix/>
          </a:blip>
          <a:stretch>
            <a:fillRect/>
          </a:stretch>
        </p:blipFill>
        <p:spPr>
          <a:xfrm>
            <a:off x="0" y="0"/>
            <a:ext cx="9144000" cy="6858000"/>
          </a:xfrm>
          <a:prstGeom prst="rect">
            <a:avLst/>
          </a:prstGeom>
          <a:noFill/>
          <a:ln>
            <a:noFill/>
          </a:ln>
        </p:spPr>
      </p:pic>
      <p:sp>
        <p:nvSpPr>
          <p:cNvPr id="508" name="Google Shape;508;p39"/>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23</a:t>
            </a:fld>
            <a:endParaRPr/>
          </a:p>
        </p:txBody>
      </p:sp>
      <p:sp>
        <p:nvSpPr>
          <p:cNvPr id="509" name="Google Shape;509;p39"/>
          <p:cNvSpPr txBox="1">
            <a:spLocks noGrp="1"/>
          </p:cNvSpPr>
          <p:nvPr>
            <p:ph type="title"/>
          </p:nvPr>
        </p:nvSpPr>
        <p:spPr>
          <a:xfrm>
            <a:off x="312252" y="1541275"/>
            <a:ext cx="83193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600" b="0">
              <a:solidFill>
                <a:schemeClr val="lt1"/>
              </a:solidFill>
              <a:latin typeface="Playfair Display SC"/>
              <a:ea typeface="Playfair Display SC"/>
              <a:cs typeface="Playfair Display SC"/>
              <a:sym typeface="Playfair Display SC"/>
            </a:endParaRPr>
          </a:p>
          <a:p>
            <a:pPr marL="0" lvl="0" indent="0" algn="l" rtl="0">
              <a:spcBef>
                <a:spcPts val="0"/>
              </a:spcBef>
              <a:spcAft>
                <a:spcPts val="0"/>
              </a:spcAft>
              <a:buClr>
                <a:schemeClr val="dk1"/>
              </a:buClr>
              <a:buSzPts val="1100"/>
              <a:buFont typeface="Arial"/>
              <a:buNone/>
            </a:pPr>
            <a:endParaRPr sz="2600" b="0">
              <a:solidFill>
                <a:schemeClr val="lt1"/>
              </a:solidFill>
              <a:latin typeface="Playfair Display SC"/>
              <a:ea typeface="Playfair Display SC"/>
              <a:cs typeface="Playfair Display SC"/>
              <a:sym typeface="Playfair Display SC"/>
            </a:endParaRPr>
          </a:p>
        </p:txBody>
      </p:sp>
      <p:pic>
        <p:nvPicPr>
          <p:cNvPr id="510" name="Google Shape;510;p39" title="top book recommendations">
            <a:hlinkClick r:id="rId4"/>
          </p:cNvPr>
          <p:cNvPicPr preferRelativeResize="0"/>
          <p:nvPr/>
        </p:nvPicPr>
        <p:blipFill>
          <a:blip r:embed="rId5">
            <a:alphaModFix/>
          </a:blip>
          <a:stretch>
            <a:fillRect/>
          </a:stretch>
        </p:blipFill>
        <p:spPr>
          <a:xfrm>
            <a:off x="806500" y="1080900"/>
            <a:ext cx="7160326" cy="5370225"/>
          </a:xfrm>
          <a:prstGeom prst="rect">
            <a:avLst/>
          </a:prstGeom>
          <a:noFill/>
          <a:ln>
            <a:noFill/>
          </a:ln>
        </p:spPr>
      </p:pic>
      <p:sp>
        <p:nvSpPr>
          <p:cNvPr id="511" name="Google Shape;511;p39"/>
          <p:cNvSpPr txBox="1">
            <a:spLocks noGrp="1"/>
          </p:cNvSpPr>
          <p:nvPr>
            <p:ph type="title"/>
          </p:nvPr>
        </p:nvSpPr>
        <p:spPr>
          <a:xfrm>
            <a:off x="111602" y="343125"/>
            <a:ext cx="83193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a:solidFill>
                  <a:srgbClr val="FFFFFF"/>
                </a:solidFill>
                <a:latin typeface="Playfair Display SC"/>
                <a:ea typeface="Playfair Display SC"/>
                <a:cs typeface="Playfair Display SC"/>
                <a:sym typeface="Playfair Display SC"/>
              </a:rPr>
              <a:t>model Comparison</a:t>
            </a:r>
            <a:endParaRPr b="0">
              <a:solidFill>
                <a:srgbClr val="FFFFFF"/>
              </a:solidFill>
              <a:latin typeface="Playfair Display SC"/>
              <a:ea typeface="Playfair Display SC"/>
              <a:cs typeface="Playfair Display SC"/>
              <a:sym typeface="Playfair Display SC"/>
            </a:endParaRPr>
          </a:p>
        </p:txBody>
      </p:sp>
      <p:sp>
        <p:nvSpPr>
          <p:cNvPr id="512" name="Google Shape;512;p39"/>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Mukunth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0"/>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519" name="Google Shape;519;p40"/>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24</a:t>
            </a:fld>
            <a:endParaRPr/>
          </a:p>
        </p:txBody>
      </p:sp>
      <p:sp>
        <p:nvSpPr>
          <p:cNvPr id="520" name="Google Shape;520;p40"/>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40"/>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522" name="Google Shape;522;p40"/>
          <p:cNvPicPr preferRelativeResize="0"/>
          <p:nvPr/>
        </p:nvPicPr>
        <p:blipFill>
          <a:blip r:embed="rId3">
            <a:alphaModFix/>
          </a:blip>
          <a:stretch>
            <a:fillRect/>
          </a:stretch>
        </p:blipFill>
        <p:spPr>
          <a:xfrm>
            <a:off x="0" y="0"/>
            <a:ext cx="9144000" cy="6858000"/>
          </a:xfrm>
          <a:prstGeom prst="rect">
            <a:avLst/>
          </a:prstGeom>
          <a:noFill/>
          <a:ln>
            <a:noFill/>
          </a:ln>
        </p:spPr>
      </p:pic>
      <p:sp>
        <p:nvSpPr>
          <p:cNvPr id="523" name="Google Shape;523;p40"/>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24</a:t>
            </a:fld>
            <a:endParaRPr/>
          </a:p>
        </p:txBody>
      </p:sp>
      <p:sp>
        <p:nvSpPr>
          <p:cNvPr id="524" name="Google Shape;524;p40"/>
          <p:cNvSpPr txBox="1">
            <a:spLocks noGrp="1"/>
          </p:cNvSpPr>
          <p:nvPr>
            <p:ph type="title"/>
          </p:nvPr>
        </p:nvSpPr>
        <p:spPr>
          <a:xfrm>
            <a:off x="227027" y="343125"/>
            <a:ext cx="83193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a:solidFill>
                  <a:srgbClr val="FFFFFF"/>
                </a:solidFill>
                <a:latin typeface="Playfair Display SC"/>
                <a:ea typeface="Playfair Display SC"/>
                <a:cs typeface="Playfair Display SC"/>
                <a:sym typeface="Playfair Display SC"/>
              </a:rPr>
              <a:t>Content Based Recommendation </a:t>
            </a:r>
            <a:endParaRPr b="0">
              <a:solidFill>
                <a:srgbClr val="FFFFFF"/>
              </a:solidFill>
              <a:latin typeface="Playfair Display SC"/>
              <a:ea typeface="Playfair Display SC"/>
              <a:cs typeface="Playfair Display SC"/>
              <a:sym typeface="Playfair Display SC"/>
            </a:endParaRPr>
          </a:p>
        </p:txBody>
      </p:sp>
      <p:sp>
        <p:nvSpPr>
          <p:cNvPr id="525" name="Google Shape;525;p40"/>
          <p:cNvSpPr txBox="1"/>
          <p:nvPr/>
        </p:nvSpPr>
        <p:spPr>
          <a:xfrm>
            <a:off x="149700" y="1308775"/>
            <a:ext cx="4422300" cy="5346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b="1" dirty="0">
                <a:solidFill>
                  <a:srgbClr val="FFFFFF"/>
                </a:solidFill>
                <a:latin typeface="Century Gothic"/>
                <a:ea typeface="Century Gothic"/>
                <a:cs typeface="Century Gothic"/>
                <a:sym typeface="Century Gothic"/>
              </a:rPr>
              <a:t>Building a system to recommend books that are similar to a particular book.</a:t>
            </a:r>
            <a:endParaRPr sz="1800" b="1"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b="1"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b="1"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We found the index of the Book given its title.</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Got the list of cosine similarity scores for </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that particular books </a:t>
            </a:r>
            <a:r>
              <a:rPr lang="en-US" dirty="0" err="1">
                <a:solidFill>
                  <a:srgbClr val="FFFFFF"/>
                </a:solidFill>
                <a:latin typeface="Century Gothic"/>
                <a:ea typeface="Century Gothic"/>
                <a:cs typeface="Century Gothic"/>
                <a:sym typeface="Century Gothic"/>
              </a:rPr>
              <a:t>fwith</a:t>
            </a:r>
            <a:r>
              <a:rPr lang="en-US" dirty="0">
                <a:solidFill>
                  <a:srgbClr val="FFFFFF"/>
                </a:solidFill>
                <a:latin typeface="Century Gothic"/>
                <a:ea typeface="Century Gothic"/>
                <a:cs typeface="Century Gothic"/>
                <a:sym typeface="Century Gothic"/>
              </a:rPr>
              <a:t> all books </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and converted it into a list of tuples </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where the 1st element is its position and </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the 2nd element is the similarity scores.</a:t>
            </a:r>
            <a:endParaRPr sz="1500" dirty="0">
              <a:solidFill>
                <a:srgbClr val="3D4251"/>
              </a:solidFill>
              <a:latin typeface="Century Gothic"/>
              <a:ea typeface="Century Gothic"/>
              <a:cs typeface="Century Gothic"/>
              <a:sym typeface="Century Gothic"/>
            </a:endParaRPr>
          </a:p>
          <a:p>
            <a:pPr marL="0" lvl="0" indent="0" algn="just" rtl="0">
              <a:spcBef>
                <a:spcPts val="0"/>
              </a:spcBef>
              <a:spcAft>
                <a:spcPts val="0"/>
              </a:spcAft>
              <a:buNone/>
            </a:pP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We computed Pairwise Similarity Scores </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for all the books using the cosine similarity </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and sorted them based on the scores.</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The 9 most similar books are taken </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into consideration and recommended to </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r>
              <a:rPr lang="en-US" dirty="0">
                <a:solidFill>
                  <a:srgbClr val="FFFFFF"/>
                </a:solidFill>
                <a:latin typeface="Century Gothic"/>
                <a:ea typeface="Century Gothic"/>
                <a:cs typeface="Century Gothic"/>
                <a:sym typeface="Century Gothic"/>
              </a:rPr>
              <a:t>the users.</a:t>
            </a: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dirty="0">
              <a:solidFill>
                <a:srgbClr val="FFFFFF"/>
              </a:solidFill>
              <a:latin typeface="Century Gothic"/>
              <a:ea typeface="Century Gothic"/>
              <a:cs typeface="Century Gothic"/>
              <a:sym typeface="Century Gothic"/>
            </a:endParaRPr>
          </a:p>
          <a:p>
            <a:pPr marL="0" lvl="0" indent="0" algn="just" rtl="0">
              <a:spcBef>
                <a:spcPts val="0"/>
              </a:spcBef>
              <a:spcAft>
                <a:spcPts val="0"/>
              </a:spcAft>
              <a:buNone/>
            </a:pPr>
            <a:endParaRPr dirty="0">
              <a:solidFill>
                <a:srgbClr val="FFFFFF"/>
              </a:solidFill>
              <a:latin typeface="Century Gothic"/>
              <a:ea typeface="Century Gothic"/>
              <a:cs typeface="Century Gothic"/>
              <a:sym typeface="Century Gothic"/>
            </a:endParaRPr>
          </a:p>
          <a:p>
            <a:pPr marL="457200" lvl="0" indent="0" algn="just" rtl="0">
              <a:spcBef>
                <a:spcPts val="0"/>
              </a:spcBef>
              <a:spcAft>
                <a:spcPts val="0"/>
              </a:spcAft>
              <a:buClr>
                <a:schemeClr val="dk1"/>
              </a:buClr>
              <a:buSzPts val="1100"/>
              <a:buFont typeface="Arial"/>
              <a:buNone/>
            </a:pPr>
            <a:endParaRPr sz="1800" dirty="0">
              <a:solidFill>
                <a:schemeClr val="lt1"/>
              </a:solidFill>
              <a:latin typeface="Century Gothic"/>
              <a:ea typeface="Century Gothic"/>
              <a:cs typeface="Century Gothic"/>
              <a:sym typeface="Century Gothic"/>
            </a:endParaRPr>
          </a:p>
          <a:p>
            <a:pPr marL="0" lvl="0" indent="0" algn="just" rtl="0">
              <a:spcBef>
                <a:spcPts val="0"/>
              </a:spcBef>
              <a:spcAft>
                <a:spcPts val="0"/>
              </a:spcAft>
              <a:buNone/>
            </a:pPr>
            <a:endParaRPr dirty="0">
              <a:solidFill>
                <a:srgbClr val="FFFFFF"/>
              </a:solidFill>
              <a:latin typeface="Century Gothic"/>
              <a:ea typeface="Century Gothic"/>
              <a:cs typeface="Century Gothic"/>
              <a:sym typeface="Century Gothic"/>
            </a:endParaRPr>
          </a:p>
        </p:txBody>
      </p:sp>
      <p:sp>
        <p:nvSpPr>
          <p:cNvPr id="526" name="Google Shape;526;p40"/>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Mukunth</a:t>
            </a:r>
            <a:endParaRPr sz="1600">
              <a:solidFill>
                <a:srgbClr val="FFFFFF"/>
              </a:solidFill>
              <a:latin typeface="Century Gothic"/>
              <a:ea typeface="Century Gothic"/>
              <a:cs typeface="Century Gothic"/>
              <a:sym typeface="Century Gothic"/>
            </a:endParaRPr>
          </a:p>
        </p:txBody>
      </p:sp>
      <p:pic>
        <p:nvPicPr>
          <p:cNvPr id="527" name="Google Shape;527;p40"/>
          <p:cNvPicPr preferRelativeResize="0"/>
          <p:nvPr/>
        </p:nvPicPr>
        <p:blipFill>
          <a:blip r:embed="rId4">
            <a:alphaModFix/>
          </a:blip>
          <a:stretch>
            <a:fillRect/>
          </a:stretch>
        </p:blipFill>
        <p:spPr>
          <a:xfrm>
            <a:off x="4416125" y="1995050"/>
            <a:ext cx="4606926" cy="4236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1"/>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534" name="Google Shape;534;p41"/>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25</a:t>
            </a:fld>
            <a:endParaRPr/>
          </a:p>
        </p:txBody>
      </p:sp>
      <p:sp>
        <p:nvSpPr>
          <p:cNvPr id="535" name="Google Shape;535;p41"/>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41"/>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537" name="Google Shape;537;p41"/>
          <p:cNvPicPr preferRelativeResize="0"/>
          <p:nvPr/>
        </p:nvPicPr>
        <p:blipFill>
          <a:blip r:embed="rId3">
            <a:alphaModFix/>
          </a:blip>
          <a:stretch>
            <a:fillRect/>
          </a:stretch>
        </p:blipFill>
        <p:spPr>
          <a:xfrm>
            <a:off x="0" y="0"/>
            <a:ext cx="9144000" cy="6858000"/>
          </a:xfrm>
          <a:prstGeom prst="rect">
            <a:avLst/>
          </a:prstGeom>
          <a:noFill/>
          <a:ln>
            <a:noFill/>
          </a:ln>
        </p:spPr>
      </p:pic>
      <p:pic>
        <p:nvPicPr>
          <p:cNvPr id="538" name="Google Shape;538;p41" title="content based filtering video">
            <a:hlinkClick r:id="rId4"/>
          </p:cNvPr>
          <p:cNvPicPr preferRelativeResize="0"/>
          <p:nvPr/>
        </p:nvPicPr>
        <p:blipFill>
          <a:blip r:embed="rId5">
            <a:alphaModFix/>
          </a:blip>
          <a:stretch>
            <a:fillRect/>
          </a:stretch>
        </p:blipFill>
        <p:spPr>
          <a:xfrm>
            <a:off x="684350" y="1006100"/>
            <a:ext cx="7385575" cy="5539175"/>
          </a:xfrm>
          <a:prstGeom prst="rect">
            <a:avLst/>
          </a:prstGeom>
          <a:noFill/>
          <a:ln>
            <a:noFill/>
          </a:ln>
        </p:spPr>
      </p:pic>
      <p:sp>
        <p:nvSpPr>
          <p:cNvPr id="539" name="Google Shape;539;p41"/>
          <p:cNvSpPr txBox="1"/>
          <p:nvPr/>
        </p:nvSpPr>
        <p:spPr>
          <a:xfrm>
            <a:off x="378375" y="304650"/>
            <a:ext cx="6102300" cy="6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MODEL COMPARISON </a:t>
            </a:r>
            <a:endParaRPr sz="3000">
              <a:solidFill>
                <a:srgbClr val="FFFFFF"/>
              </a:solidFill>
              <a:latin typeface="Playfair Display SC"/>
              <a:ea typeface="Playfair Display SC"/>
              <a:cs typeface="Playfair Display SC"/>
              <a:sym typeface="Playfair Display SC"/>
            </a:endParaRPr>
          </a:p>
        </p:txBody>
      </p:sp>
      <p:sp>
        <p:nvSpPr>
          <p:cNvPr id="540" name="Google Shape;540;p41"/>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Mukunth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2"/>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547" name="Google Shape;547;p42"/>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26</a:t>
            </a:fld>
            <a:endParaRPr/>
          </a:p>
        </p:txBody>
      </p:sp>
      <p:sp>
        <p:nvSpPr>
          <p:cNvPr id="548" name="Google Shape;548;p42"/>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42"/>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550" name="Google Shape;550;p42"/>
          <p:cNvPicPr preferRelativeResize="0"/>
          <p:nvPr/>
        </p:nvPicPr>
        <p:blipFill>
          <a:blip r:embed="rId3">
            <a:alphaModFix/>
          </a:blip>
          <a:stretch>
            <a:fillRect/>
          </a:stretch>
        </p:blipFill>
        <p:spPr>
          <a:xfrm>
            <a:off x="0" y="0"/>
            <a:ext cx="9144000" cy="6858000"/>
          </a:xfrm>
          <a:prstGeom prst="rect">
            <a:avLst/>
          </a:prstGeom>
          <a:noFill/>
          <a:ln>
            <a:noFill/>
          </a:ln>
        </p:spPr>
      </p:pic>
      <p:sp>
        <p:nvSpPr>
          <p:cNvPr id="551" name="Google Shape;551;p42"/>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26</a:t>
            </a:fld>
            <a:endParaRPr/>
          </a:p>
        </p:txBody>
      </p:sp>
      <p:sp>
        <p:nvSpPr>
          <p:cNvPr id="552" name="Google Shape;552;p42"/>
          <p:cNvSpPr txBox="1">
            <a:spLocks noGrp="1"/>
          </p:cNvSpPr>
          <p:nvPr>
            <p:ph type="title"/>
          </p:nvPr>
        </p:nvSpPr>
        <p:spPr>
          <a:xfrm>
            <a:off x="227027" y="343125"/>
            <a:ext cx="83193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a:solidFill>
                  <a:srgbClr val="FFFFFF"/>
                </a:solidFill>
                <a:latin typeface="Playfair Display SC"/>
                <a:ea typeface="Playfair Display SC"/>
                <a:cs typeface="Playfair Display SC"/>
                <a:sym typeface="Playfair Display SC"/>
              </a:rPr>
              <a:t>Collaborative Filtering (Item - Item)</a:t>
            </a:r>
            <a:endParaRPr b="0">
              <a:solidFill>
                <a:srgbClr val="FFFFFF"/>
              </a:solidFill>
              <a:latin typeface="Playfair Display SC"/>
              <a:ea typeface="Playfair Display SC"/>
              <a:cs typeface="Playfair Display SC"/>
              <a:sym typeface="Playfair Display SC"/>
            </a:endParaRPr>
          </a:p>
        </p:txBody>
      </p:sp>
      <p:sp>
        <p:nvSpPr>
          <p:cNvPr id="553" name="Google Shape;553;p42"/>
          <p:cNvSpPr txBox="1">
            <a:spLocks noGrp="1"/>
          </p:cNvSpPr>
          <p:nvPr>
            <p:ph type="body" idx="2"/>
          </p:nvPr>
        </p:nvSpPr>
        <p:spPr>
          <a:xfrm>
            <a:off x="160838" y="1090141"/>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solidFill>
                  <a:srgbClr val="FFFFFF"/>
                </a:solidFill>
                <a:latin typeface="Century Gothic"/>
                <a:ea typeface="Century Gothic"/>
                <a:cs typeface="Century Gothic"/>
                <a:sym typeface="Century Gothic"/>
              </a:rPr>
              <a:t>Recommending Books based on the books you like. </a:t>
            </a:r>
            <a:endParaRPr>
              <a:solidFill>
                <a:srgbClr val="FFFFFF"/>
              </a:solidFill>
              <a:latin typeface="Century Gothic"/>
              <a:ea typeface="Century Gothic"/>
              <a:cs typeface="Century Gothic"/>
              <a:sym typeface="Century Gothic"/>
            </a:endParaRPr>
          </a:p>
        </p:txBody>
      </p:sp>
      <p:sp>
        <p:nvSpPr>
          <p:cNvPr id="554" name="Google Shape;554;p42"/>
          <p:cNvSpPr txBox="1"/>
          <p:nvPr/>
        </p:nvSpPr>
        <p:spPr>
          <a:xfrm>
            <a:off x="160850" y="2117550"/>
            <a:ext cx="4261800" cy="41514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Initially, we build a matrix with a column and a row for each user’s rating and books (Most of the values in this matrix will be ‘Nan’ - Users wouldn’t have read all the books).</a:t>
            </a:r>
            <a:endParaRPr>
              <a:solidFill>
                <a:srgbClr val="FFFFFF"/>
              </a:solidFill>
              <a:latin typeface="Century Gothic"/>
              <a:ea typeface="Century Gothic"/>
              <a:cs typeface="Century Gothic"/>
              <a:sym typeface="Century Gothic"/>
            </a:endParaRPr>
          </a:p>
          <a:p>
            <a:pPr marL="457200" lvl="0" indent="-317500" algn="just"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We replace those ‘NaN’ values to 0.</a:t>
            </a:r>
            <a:endParaRPr>
              <a:solidFill>
                <a:srgbClr val="FFFFFF"/>
              </a:solidFill>
              <a:latin typeface="Century Gothic"/>
              <a:ea typeface="Century Gothic"/>
              <a:cs typeface="Century Gothic"/>
              <a:sym typeface="Century Gothic"/>
            </a:endParaRPr>
          </a:p>
          <a:p>
            <a:pPr marL="457200" lvl="0" indent="-317500" algn="just"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Then we calculate the similarity between every books and store those values in a empty Data Frame.</a:t>
            </a:r>
            <a:endParaRPr>
              <a:solidFill>
                <a:srgbClr val="FFFFFF"/>
              </a:solidFill>
              <a:latin typeface="Century Gothic"/>
              <a:ea typeface="Century Gothic"/>
              <a:cs typeface="Century Gothic"/>
              <a:sym typeface="Century Gothic"/>
            </a:endParaRPr>
          </a:p>
          <a:p>
            <a:pPr marL="457200" lvl="0" indent="-317500" algn="just"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This Data Frame consist of both the column and row names being the ‘Title of the book’.</a:t>
            </a:r>
            <a:endParaRPr>
              <a:solidFill>
                <a:srgbClr val="FFFFFF"/>
              </a:solidFill>
              <a:latin typeface="Century Gothic"/>
              <a:ea typeface="Century Gothic"/>
              <a:cs typeface="Century Gothic"/>
              <a:sym typeface="Century Gothic"/>
            </a:endParaRPr>
          </a:p>
          <a:p>
            <a:pPr marL="457200" lvl="0" indent="-317500" algn="just"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Intersection of the row and column represents the similarity of the books.</a:t>
            </a: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We use Cosine Similarity to find the distance between the books.</a:t>
            </a: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a:solidFill>
                  <a:srgbClr val="FFFFFF"/>
                </a:solidFill>
                <a:latin typeface="Century Gothic"/>
                <a:ea typeface="Century Gothic"/>
                <a:cs typeface="Century Gothic"/>
                <a:sym typeface="Century Gothic"/>
              </a:rPr>
              <a:t>Finally, with the cosine distance we are able to find the similar books.</a:t>
            </a: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p:txBody>
      </p:sp>
      <p:pic>
        <p:nvPicPr>
          <p:cNvPr id="555" name="Google Shape;555;p42"/>
          <p:cNvPicPr preferRelativeResize="0"/>
          <p:nvPr/>
        </p:nvPicPr>
        <p:blipFill>
          <a:blip r:embed="rId4">
            <a:alphaModFix/>
          </a:blip>
          <a:stretch>
            <a:fillRect/>
          </a:stretch>
        </p:blipFill>
        <p:spPr>
          <a:xfrm>
            <a:off x="4572000" y="3905075"/>
            <a:ext cx="4390899" cy="2522875"/>
          </a:xfrm>
          <a:prstGeom prst="rect">
            <a:avLst/>
          </a:prstGeom>
          <a:noFill/>
          <a:ln>
            <a:noFill/>
          </a:ln>
        </p:spPr>
      </p:pic>
      <p:sp>
        <p:nvSpPr>
          <p:cNvPr id="556" name="Google Shape;556;p42"/>
          <p:cNvSpPr txBox="1"/>
          <p:nvPr/>
        </p:nvSpPr>
        <p:spPr>
          <a:xfrm>
            <a:off x="227025" y="1006100"/>
            <a:ext cx="7303200" cy="162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lt1"/>
                </a:solidFill>
                <a:latin typeface="Century Gothic"/>
                <a:ea typeface="Century Gothic"/>
                <a:cs typeface="Century Gothic"/>
                <a:sym typeface="Century Gothic"/>
              </a:rPr>
              <a:t>A person who liked math book can get bored and start liking other books, but the math book is always similar to other math books. </a:t>
            </a:r>
            <a:endParaRPr/>
          </a:p>
        </p:txBody>
      </p:sp>
      <p:pic>
        <p:nvPicPr>
          <p:cNvPr id="557" name="Google Shape;557;p42"/>
          <p:cNvPicPr preferRelativeResize="0"/>
          <p:nvPr/>
        </p:nvPicPr>
        <p:blipFill>
          <a:blip r:embed="rId5">
            <a:alphaModFix/>
          </a:blip>
          <a:stretch>
            <a:fillRect/>
          </a:stretch>
        </p:blipFill>
        <p:spPr>
          <a:xfrm>
            <a:off x="5054387" y="2942925"/>
            <a:ext cx="541043" cy="822375"/>
          </a:xfrm>
          <a:prstGeom prst="rect">
            <a:avLst/>
          </a:prstGeom>
          <a:noFill/>
          <a:ln>
            <a:noFill/>
          </a:ln>
        </p:spPr>
      </p:pic>
      <p:pic>
        <p:nvPicPr>
          <p:cNvPr id="558" name="Google Shape;558;p42"/>
          <p:cNvPicPr preferRelativeResize="0"/>
          <p:nvPr/>
        </p:nvPicPr>
        <p:blipFill>
          <a:blip r:embed="rId6">
            <a:alphaModFix/>
          </a:blip>
          <a:stretch>
            <a:fillRect/>
          </a:stretch>
        </p:blipFill>
        <p:spPr>
          <a:xfrm>
            <a:off x="6260384" y="2967125"/>
            <a:ext cx="2256736" cy="774025"/>
          </a:xfrm>
          <a:prstGeom prst="rect">
            <a:avLst/>
          </a:prstGeom>
          <a:noFill/>
          <a:ln>
            <a:noFill/>
          </a:ln>
        </p:spPr>
      </p:pic>
      <p:pic>
        <p:nvPicPr>
          <p:cNvPr id="559" name="Google Shape;559;p42"/>
          <p:cNvPicPr preferRelativeResize="0"/>
          <p:nvPr/>
        </p:nvPicPr>
        <p:blipFill>
          <a:blip r:embed="rId5">
            <a:alphaModFix/>
          </a:blip>
          <a:stretch>
            <a:fillRect/>
          </a:stretch>
        </p:blipFill>
        <p:spPr>
          <a:xfrm>
            <a:off x="6923000" y="1980800"/>
            <a:ext cx="541043" cy="822375"/>
          </a:xfrm>
          <a:prstGeom prst="rect">
            <a:avLst/>
          </a:prstGeom>
          <a:noFill/>
          <a:ln>
            <a:noFill/>
          </a:ln>
        </p:spPr>
      </p:pic>
      <p:pic>
        <p:nvPicPr>
          <p:cNvPr id="560" name="Google Shape;560;p42"/>
          <p:cNvPicPr preferRelativeResize="0"/>
          <p:nvPr/>
        </p:nvPicPr>
        <p:blipFill>
          <a:blip r:embed="rId7">
            <a:alphaModFix/>
          </a:blip>
          <a:stretch>
            <a:fillRect/>
          </a:stretch>
        </p:blipFill>
        <p:spPr>
          <a:xfrm>
            <a:off x="5516713" y="1972924"/>
            <a:ext cx="822375" cy="822375"/>
          </a:xfrm>
          <a:prstGeom prst="rect">
            <a:avLst/>
          </a:prstGeom>
          <a:noFill/>
          <a:ln>
            <a:noFill/>
          </a:ln>
        </p:spPr>
      </p:pic>
      <p:cxnSp>
        <p:nvCxnSpPr>
          <p:cNvPr id="561" name="Google Shape;561;p42"/>
          <p:cNvCxnSpPr/>
          <p:nvPr/>
        </p:nvCxnSpPr>
        <p:spPr>
          <a:xfrm>
            <a:off x="6367950" y="2391988"/>
            <a:ext cx="327300" cy="0"/>
          </a:xfrm>
          <a:prstGeom prst="straightConnector1">
            <a:avLst/>
          </a:prstGeom>
          <a:noFill/>
          <a:ln w="9525" cap="flat" cmpd="sng">
            <a:solidFill>
              <a:srgbClr val="FF0000"/>
            </a:solidFill>
            <a:prstDash val="solid"/>
            <a:round/>
            <a:headEnd type="none" w="med" len="med"/>
            <a:tailEnd type="triangle" w="med" len="med"/>
          </a:ln>
        </p:spPr>
      </p:cxnSp>
      <p:cxnSp>
        <p:nvCxnSpPr>
          <p:cNvPr id="562" name="Google Shape;562;p42"/>
          <p:cNvCxnSpPr/>
          <p:nvPr/>
        </p:nvCxnSpPr>
        <p:spPr>
          <a:xfrm>
            <a:off x="5764238" y="3354100"/>
            <a:ext cx="327300" cy="0"/>
          </a:xfrm>
          <a:prstGeom prst="straightConnector1">
            <a:avLst/>
          </a:prstGeom>
          <a:noFill/>
          <a:ln w="9525" cap="flat" cmpd="sng">
            <a:solidFill>
              <a:srgbClr val="FF0000"/>
            </a:solidFill>
            <a:prstDash val="solid"/>
            <a:round/>
            <a:headEnd type="none" w="med" len="med"/>
            <a:tailEnd type="triangle" w="med" len="med"/>
          </a:ln>
        </p:spPr>
      </p:cxnSp>
      <p:sp>
        <p:nvSpPr>
          <p:cNvPr id="563" name="Google Shape;563;p42"/>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Mukunth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3"/>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570" name="Google Shape;570;p43"/>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
        <p:nvSpPr>
          <p:cNvPr id="571" name="Google Shape;571;p43"/>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43"/>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573" name="Google Shape;573;p43"/>
          <p:cNvPicPr preferRelativeResize="0"/>
          <p:nvPr/>
        </p:nvPicPr>
        <p:blipFill>
          <a:blip r:embed="rId3">
            <a:alphaModFix/>
          </a:blip>
          <a:stretch>
            <a:fillRect/>
          </a:stretch>
        </p:blipFill>
        <p:spPr>
          <a:xfrm>
            <a:off x="0" y="0"/>
            <a:ext cx="9144000" cy="6858000"/>
          </a:xfrm>
          <a:prstGeom prst="rect">
            <a:avLst/>
          </a:prstGeom>
          <a:noFill/>
          <a:ln>
            <a:noFill/>
          </a:ln>
        </p:spPr>
      </p:pic>
      <p:sp>
        <p:nvSpPr>
          <p:cNvPr id="574" name="Google Shape;574;p43"/>
          <p:cNvSpPr txBox="1"/>
          <p:nvPr/>
        </p:nvSpPr>
        <p:spPr>
          <a:xfrm>
            <a:off x="378375" y="304650"/>
            <a:ext cx="6102300" cy="6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MODEL COMPARISON </a:t>
            </a:r>
            <a:endParaRPr sz="3000">
              <a:solidFill>
                <a:srgbClr val="FFFFFF"/>
              </a:solidFill>
              <a:latin typeface="Playfair Display SC"/>
              <a:ea typeface="Playfair Display SC"/>
              <a:cs typeface="Playfair Display SC"/>
              <a:sym typeface="Playfair Display SC"/>
            </a:endParaRPr>
          </a:p>
        </p:txBody>
      </p:sp>
      <p:sp>
        <p:nvSpPr>
          <p:cNvPr id="575" name="Google Shape;575;p43"/>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Mukunth</a:t>
            </a:r>
            <a:endParaRPr sz="1600">
              <a:solidFill>
                <a:srgbClr val="FFFFFF"/>
              </a:solidFill>
              <a:latin typeface="Century Gothic"/>
              <a:ea typeface="Century Gothic"/>
              <a:cs typeface="Century Gothic"/>
              <a:sym typeface="Century Gothic"/>
            </a:endParaRPr>
          </a:p>
        </p:txBody>
      </p:sp>
      <p:pic>
        <p:nvPicPr>
          <p:cNvPr id="576" name="Google Shape;576;p43" title="Collaborative filtering">
            <a:hlinkClick r:id="rId4"/>
          </p:cNvPr>
          <p:cNvPicPr preferRelativeResize="0"/>
          <p:nvPr/>
        </p:nvPicPr>
        <p:blipFill>
          <a:blip r:embed="rId5">
            <a:alphaModFix/>
          </a:blip>
          <a:stretch>
            <a:fillRect/>
          </a:stretch>
        </p:blipFill>
        <p:spPr>
          <a:xfrm>
            <a:off x="995625" y="1090213"/>
            <a:ext cx="6950974" cy="52132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4"/>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583" name="Google Shape;583;p44"/>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584" name="Google Shape;584;p44"/>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44"/>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586" name="Google Shape;586;p44"/>
          <p:cNvPicPr preferRelativeResize="0"/>
          <p:nvPr/>
        </p:nvPicPr>
        <p:blipFill>
          <a:blip r:embed="rId3">
            <a:alphaModFix/>
          </a:blip>
          <a:stretch>
            <a:fillRect/>
          </a:stretch>
        </p:blipFill>
        <p:spPr>
          <a:xfrm>
            <a:off x="0" y="0"/>
            <a:ext cx="9144000" cy="6858000"/>
          </a:xfrm>
          <a:prstGeom prst="rect">
            <a:avLst/>
          </a:prstGeom>
          <a:noFill/>
          <a:ln>
            <a:noFill/>
          </a:ln>
        </p:spPr>
      </p:pic>
      <p:sp>
        <p:nvSpPr>
          <p:cNvPr id="587" name="Google Shape;587;p44"/>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588" name="Google Shape;588;p44"/>
          <p:cNvSpPr txBox="1"/>
          <p:nvPr/>
        </p:nvSpPr>
        <p:spPr>
          <a:xfrm>
            <a:off x="138900" y="174575"/>
            <a:ext cx="7431000" cy="8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Evaluation Barriers</a:t>
            </a:r>
            <a:endParaRPr sz="3000">
              <a:solidFill>
                <a:srgbClr val="FFFFFF"/>
              </a:solidFill>
              <a:latin typeface="Playfair Display SC"/>
              <a:ea typeface="Playfair Display SC"/>
              <a:cs typeface="Playfair Display SC"/>
              <a:sym typeface="Playfair Display SC"/>
            </a:endParaRPr>
          </a:p>
        </p:txBody>
      </p:sp>
      <p:sp>
        <p:nvSpPr>
          <p:cNvPr id="589" name="Google Shape;589;p44"/>
          <p:cNvSpPr txBox="1"/>
          <p:nvPr/>
        </p:nvSpPr>
        <p:spPr>
          <a:xfrm>
            <a:off x="132525" y="1253425"/>
            <a:ext cx="8514600" cy="49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The following factors restrained us from evaluating our results better:</a:t>
            </a:r>
            <a:endParaRPr sz="18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br>
              <a:rPr lang="en-US" sz="1800">
                <a:solidFill>
                  <a:srgbClr val="FFFFFF"/>
                </a:solidFill>
                <a:latin typeface="Century Gothic"/>
                <a:ea typeface="Century Gothic"/>
                <a:cs typeface="Century Gothic"/>
                <a:sym typeface="Century Gothic"/>
              </a:rPr>
            </a:br>
            <a:endParaRPr sz="1800">
              <a:solidFill>
                <a:srgbClr val="FFFFFF"/>
              </a:solidFill>
              <a:latin typeface="Century Gothic"/>
              <a:ea typeface="Century Gothic"/>
              <a:cs typeface="Century Gothic"/>
              <a:sym typeface="Century Gothic"/>
            </a:endParaRPr>
          </a:p>
          <a:p>
            <a:pPr marL="457200" lvl="0" indent="-342900" algn="l" rtl="0">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The constriction on the number of books (300) that were scrapped in each category.    </a:t>
            </a:r>
            <a:br>
              <a:rPr lang="en-US" sz="1800">
                <a:solidFill>
                  <a:srgbClr val="FFFFFF"/>
                </a:solidFill>
                <a:latin typeface="Century Gothic"/>
                <a:ea typeface="Century Gothic"/>
                <a:cs typeface="Century Gothic"/>
                <a:sym typeface="Century Gothic"/>
              </a:rPr>
            </a:br>
            <a:endParaRPr sz="1800">
              <a:solidFill>
                <a:srgbClr val="FFFFFF"/>
              </a:solidFill>
              <a:latin typeface="Century Gothic"/>
              <a:ea typeface="Century Gothic"/>
              <a:cs typeface="Century Gothic"/>
              <a:sym typeface="Century Gothic"/>
            </a:endParaRPr>
          </a:p>
          <a:p>
            <a:pPr marL="457200" lvl="0" indent="-342900" algn="l" rtl="0">
              <a:spcBef>
                <a:spcPts val="0"/>
              </a:spcBef>
              <a:spcAft>
                <a:spcPts val="0"/>
              </a:spcAft>
              <a:buClr>
                <a:srgbClr val="FFFFFF"/>
              </a:buClr>
              <a:buSzPts val="1800"/>
              <a:buFont typeface="Century Gothic"/>
              <a:buChar char="●"/>
            </a:pPr>
            <a:r>
              <a:rPr lang="en-US" sz="1800">
                <a:solidFill>
                  <a:srgbClr val="FFFFFF"/>
                </a:solidFill>
                <a:latin typeface="Century Gothic"/>
                <a:ea typeface="Century Gothic"/>
                <a:cs typeface="Century Gothic"/>
                <a:sym typeface="Century Gothic"/>
              </a:rPr>
              <a:t>Goodreads.com is a dynamic website, recently there was a change in the framework of the website since the time  we had scraped the data.</a:t>
            </a:r>
            <a:br>
              <a:rPr lang="en-US" sz="1800">
                <a:solidFill>
                  <a:srgbClr val="FFFFFF"/>
                </a:solidFill>
                <a:latin typeface="Century Gothic"/>
                <a:ea typeface="Century Gothic"/>
                <a:cs typeface="Century Gothic"/>
                <a:sym typeface="Century Gothic"/>
              </a:rPr>
            </a:br>
            <a:endParaRPr sz="1800">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Char char="●"/>
            </a:pPr>
            <a:r>
              <a:rPr lang="en-US" sz="1800">
                <a:solidFill>
                  <a:srgbClr val="FFFFFF"/>
                </a:solidFill>
                <a:latin typeface="Century Gothic"/>
                <a:ea typeface="Century Gothic"/>
                <a:cs typeface="Century Gothic"/>
                <a:sym typeface="Century Gothic"/>
              </a:rPr>
              <a:t>The continuous activity of the users contributing to the change in the reviews and ratings of the book on a day to day basis </a:t>
            </a:r>
            <a:r>
              <a:rPr lang="en-US">
                <a:solidFill>
                  <a:srgbClr val="FFFFFF"/>
                </a:solidFill>
                <a:latin typeface="Century Gothic"/>
                <a:ea typeface="Century Gothic"/>
                <a:cs typeface="Century Gothic"/>
                <a:sym typeface="Century Gothic"/>
              </a:rPr>
              <a:t>. </a:t>
            </a: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p:txBody>
      </p:sp>
      <p:sp>
        <p:nvSpPr>
          <p:cNvPr id="590" name="Google Shape;590;p44"/>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Amey</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5"/>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597" name="Google Shape;597;p45"/>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sp>
        <p:nvSpPr>
          <p:cNvPr id="598" name="Google Shape;598;p45"/>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45"/>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600" name="Google Shape;600;p45"/>
          <p:cNvPicPr preferRelativeResize="0"/>
          <p:nvPr/>
        </p:nvPicPr>
        <p:blipFill>
          <a:blip r:embed="rId3">
            <a:alphaModFix/>
          </a:blip>
          <a:stretch>
            <a:fillRect/>
          </a:stretch>
        </p:blipFill>
        <p:spPr>
          <a:xfrm>
            <a:off x="0" y="0"/>
            <a:ext cx="9144000" cy="6858000"/>
          </a:xfrm>
          <a:prstGeom prst="rect">
            <a:avLst/>
          </a:prstGeom>
          <a:noFill/>
          <a:ln>
            <a:noFill/>
          </a:ln>
        </p:spPr>
      </p:pic>
      <p:sp>
        <p:nvSpPr>
          <p:cNvPr id="601" name="Google Shape;601;p45"/>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sp>
        <p:nvSpPr>
          <p:cNvPr id="602" name="Google Shape;602;p45"/>
          <p:cNvSpPr txBox="1"/>
          <p:nvPr/>
        </p:nvSpPr>
        <p:spPr>
          <a:xfrm>
            <a:off x="526575" y="223175"/>
            <a:ext cx="3147000" cy="3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FFFFFF"/>
                </a:solidFill>
                <a:latin typeface="Playfair Display SC"/>
                <a:ea typeface="Playfair Display SC"/>
                <a:cs typeface="Playfair Display SC"/>
                <a:sym typeface="Playfair Display SC"/>
              </a:rPr>
              <a:t>FUTURE SCOPE </a:t>
            </a:r>
            <a:endParaRPr sz="3000">
              <a:solidFill>
                <a:srgbClr val="FFFFFF"/>
              </a:solidFill>
              <a:latin typeface="Playfair Display SC"/>
              <a:ea typeface="Playfair Display SC"/>
              <a:cs typeface="Playfair Display SC"/>
              <a:sym typeface="Playfair Display SC"/>
            </a:endParaRPr>
          </a:p>
        </p:txBody>
      </p:sp>
      <p:sp>
        <p:nvSpPr>
          <p:cNvPr id="603" name="Google Shape;603;p45"/>
          <p:cNvSpPr txBox="1"/>
          <p:nvPr/>
        </p:nvSpPr>
        <p:spPr>
          <a:xfrm>
            <a:off x="438800" y="1361150"/>
            <a:ext cx="8024100" cy="31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The following is the future scope that we envision to accomplish in streamline of the current progress of the project : </a:t>
            </a:r>
            <a:endParaRPr sz="180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a:p>
            <a:pPr marL="457200" lvl="0" indent="-342900" algn="l" rtl="0">
              <a:spcBef>
                <a:spcPts val="0"/>
              </a:spcBef>
              <a:spcAft>
                <a:spcPts val="0"/>
              </a:spcAft>
              <a:buClr>
                <a:srgbClr val="FFFFFF"/>
              </a:buClr>
              <a:buSzPts val="1800"/>
              <a:buFont typeface="Century Gothic"/>
              <a:buAutoNum type="arabicParenR"/>
            </a:pPr>
            <a:r>
              <a:rPr lang="en-US" sz="1800">
                <a:solidFill>
                  <a:srgbClr val="FFFFFF"/>
                </a:solidFill>
                <a:latin typeface="Century Gothic"/>
                <a:ea typeface="Century Gothic"/>
                <a:cs typeface="Century Gothic"/>
                <a:sym typeface="Century Gothic"/>
              </a:rPr>
              <a:t>Establish a Chatbot facility for users to interact with the system to have a best recommendation </a:t>
            </a:r>
            <a:endParaRPr sz="1800">
              <a:solidFill>
                <a:srgbClr val="FFFFFF"/>
              </a:solidFill>
              <a:latin typeface="Century Gothic"/>
              <a:ea typeface="Century Gothic"/>
              <a:cs typeface="Century Gothic"/>
              <a:sym typeface="Century Gothic"/>
            </a:endParaRPr>
          </a:p>
          <a:p>
            <a:pPr marL="457200" lvl="0" indent="-342900" algn="l" rtl="0">
              <a:spcBef>
                <a:spcPts val="0"/>
              </a:spcBef>
              <a:spcAft>
                <a:spcPts val="0"/>
              </a:spcAft>
              <a:buClr>
                <a:srgbClr val="FFFFFF"/>
              </a:buClr>
              <a:buSzPts val="1800"/>
              <a:buFont typeface="Century Gothic"/>
              <a:buAutoNum type="arabicParenR"/>
            </a:pPr>
            <a:r>
              <a:rPr lang="en-US" sz="1800">
                <a:solidFill>
                  <a:srgbClr val="FFFFFF"/>
                </a:solidFill>
                <a:latin typeface="Century Gothic"/>
                <a:ea typeface="Century Gothic"/>
                <a:cs typeface="Century Gothic"/>
                <a:sym typeface="Century Gothic"/>
              </a:rPr>
              <a:t>Throw a recommendation to the user as soon as he hits the first visit of the day  -</a:t>
            </a:r>
            <a:endParaRPr sz="1800">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sz="2000">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sz="2600" i="1">
                <a:solidFill>
                  <a:srgbClr val="FFD966"/>
                </a:solidFill>
                <a:latin typeface="Century Gothic"/>
                <a:ea typeface="Century Gothic"/>
                <a:cs typeface="Century Gothic"/>
                <a:sym typeface="Century Gothic"/>
              </a:rPr>
              <a:t>“Today’s Best read for the day tailored with love and wisdom by goodreads just for you”</a:t>
            </a:r>
            <a:endParaRPr sz="2600" i="1">
              <a:solidFill>
                <a:srgbClr val="FFD966"/>
              </a:solidFill>
              <a:latin typeface="Century Gothic"/>
              <a:ea typeface="Century Gothic"/>
              <a:cs typeface="Century Gothic"/>
              <a:sym typeface="Century Gothic"/>
            </a:endParaRPr>
          </a:p>
          <a:p>
            <a:pPr marL="457200" lvl="0" indent="0" algn="l" rtl="0">
              <a:spcBef>
                <a:spcPts val="0"/>
              </a:spcBef>
              <a:spcAft>
                <a:spcPts val="0"/>
              </a:spcAft>
              <a:buNone/>
            </a:pPr>
            <a:endParaRPr sz="2600" i="1">
              <a:solidFill>
                <a:srgbClr val="FFD966"/>
              </a:solidFill>
              <a:latin typeface="Century Gothic"/>
              <a:ea typeface="Century Gothic"/>
              <a:cs typeface="Century Gothic"/>
              <a:sym typeface="Century Gothic"/>
            </a:endParaRPr>
          </a:p>
          <a:p>
            <a:pPr marL="0" lvl="0" indent="0" algn="l"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604" name="Google Shape;604;p45"/>
          <p:cNvSpPr txBox="1"/>
          <p:nvPr/>
        </p:nvSpPr>
        <p:spPr>
          <a:xfrm>
            <a:off x="921225" y="4725875"/>
            <a:ext cx="7303200" cy="8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Establish a learning pattern for the new users based on a series of questions to make their profile apt for machine learning purposes. </a:t>
            </a:r>
            <a:r>
              <a:rPr lang="en-US" sz="1800">
                <a:solidFill>
                  <a:srgbClr val="FFD966"/>
                </a:solidFill>
                <a:latin typeface="Century Gothic"/>
                <a:ea typeface="Century Gothic"/>
                <a:cs typeface="Century Gothic"/>
                <a:sym typeface="Century Gothic"/>
              </a:rPr>
              <a:t> </a:t>
            </a:r>
            <a:endParaRPr sz="1800">
              <a:solidFill>
                <a:srgbClr val="FFD966"/>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rgbClr val="FFD966"/>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1800">
              <a:solidFill>
                <a:srgbClr val="FFD966"/>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US" sz="1800">
                <a:solidFill>
                  <a:srgbClr val="FFFFFF"/>
                </a:solidFill>
                <a:latin typeface="Century Gothic"/>
                <a:ea typeface="Century Gothic"/>
                <a:cs typeface="Century Gothic"/>
                <a:sym typeface="Century Gothic"/>
              </a:rPr>
              <a:t> </a:t>
            </a:r>
            <a:endParaRPr sz="1800"/>
          </a:p>
        </p:txBody>
      </p:sp>
      <p:sp>
        <p:nvSpPr>
          <p:cNvPr id="605" name="Google Shape;605;p45"/>
          <p:cNvSpPr txBox="1"/>
          <p:nvPr/>
        </p:nvSpPr>
        <p:spPr>
          <a:xfrm>
            <a:off x="438800" y="4896725"/>
            <a:ext cx="476700" cy="5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3) </a:t>
            </a:r>
            <a:endParaRPr sz="1800">
              <a:solidFill>
                <a:srgbClr val="FFFFFF"/>
              </a:solidFill>
              <a:latin typeface="Century Gothic"/>
              <a:ea typeface="Century Gothic"/>
              <a:cs typeface="Century Gothic"/>
              <a:sym typeface="Century Gothic"/>
            </a:endParaRPr>
          </a:p>
        </p:txBody>
      </p:sp>
      <p:sp>
        <p:nvSpPr>
          <p:cNvPr id="606" name="Google Shape;606;p45"/>
          <p:cNvSpPr txBox="1"/>
          <p:nvPr/>
        </p:nvSpPr>
        <p:spPr>
          <a:xfrm>
            <a:off x="965450" y="5625850"/>
            <a:ext cx="69708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rgbClr val="FFFFFF"/>
                </a:solidFill>
                <a:latin typeface="Century Gothic"/>
                <a:ea typeface="Century Gothic"/>
                <a:cs typeface="Century Gothic"/>
                <a:sym typeface="Century Gothic"/>
              </a:rPr>
              <a:t>Lastly and most importantly, inject emotions in the operability of Goodreads </a:t>
            </a:r>
            <a:endParaRPr>
              <a:solidFill>
                <a:srgbClr val="FFFFFF"/>
              </a:solidFill>
            </a:endParaRPr>
          </a:p>
        </p:txBody>
      </p:sp>
      <p:sp>
        <p:nvSpPr>
          <p:cNvPr id="607" name="Google Shape;607;p45"/>
          <p:cNvSpPr txBox="1"/>
          <p:nvPr/>
        </p:nvSpPr>
        <p:spPr>
          <a:xfrm>
            <a:off x="438800" y="5672350"/>
            <a:ext cx="476700" cy="5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Century Gothic"/>
                <a:ea typeface="Century Gothic"/>
                <a:cs typeface="Century Gothic"/>
                <a:sym typeface="Century Gothic"/>
              </a:rPr>
              <a:t>4) </a:t>
            </a:r>
            <a:endParaRPr sz="1800">
              <a:solidFill>
                <a:srgbClr val="FFFFFF"/>
              </a:solidFill>
              <a:latin typeface="Century Gothic"/>
              <a:ea typeface="Century Gothic"/>
              <a:cs typeface="Century Gothic"/>
              <a:sym typeface="Century Gothic"/>
            </a:endParaRPr>
          </a:p>
        </p:txBody>
      </p:sp>
      <p:sp>
        <p:nvSpPr>
          <p:cNvPr id="608" name="Google Shape;608;p45"/>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Amey</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body" idx="1"/>
          </p:nvPr>
        </p:nvSpPr>
        <p:spPr>
          <a:xfrm>
            <a:off x="-4750362" y="1954226"/>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sp>
        <p:nvSpPr>
          <p:cNvPr id="183" name="Google Shape;183;p19"/>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a:t>
            </a:fld>
            <a:endParaRPr/>
          </a:p>
        </p:txBody>
      </p:sp>
      <p:pic>
        <p:nvPicPr>
          <p:cNvPr id="184" name="Google Shape;184;p19"/>
          <p:cNvPicPr preferRelativeResize="0"/>
          <p:nvPr/>
        </p:nvPicPr>
        <p:blipFill>
          <a:blip r:embed="rId3">
            <a:alphaModFix/>
          </a:blip>
          <a:stretch>
            <a:fillRect/>
          </a:stretch>
        </p:blipFill>
        <p:spPr>
          <a:xfrm>
            <a:off x="0" y="-1"/>
            <a:ext cx="9144000" cy="6858027"/>
          </a:xfrm>
          <a:prstGeom prst="rect">
            <a:avLst/>
          </a:prstGeom>
          <a:noFill/>
          <a:ln>
            <a:noFill/>
          </a:ln>
        </p:spPr>
      </p:pic>
      <p:sp>
        <p:nvSpPr>
          <p:cNvPr id="185" name="Google Shape;185;p19"/>
          <p:cNvSpPr txBox="1">
            <a:spLocks noGrp="1"/>
          </p:cNvSpPr>
          <p:nvPr>
            <p:ph type="title"/>
          </p:nvPr>
        </p:nvSpPr>
        <p:spPr>
          <a:xfrm>
            <a:off x="228600" y="633600"/>
            <a:ext cx="8319300" cy="85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a:solidFill>
                  <a:srgbClr val="FFFFFF"/>
                </a:solidFill>
                <a:latin typeface="Playfair Display SC"/>
                <a:ea typeface="Playfair Display SC"/>
                <a:cs typeface="Playfair Display SC"/>
                <a:sym typeface="Playfair Display SC"/>
              </a:rPr>
              <a:t>Problem Statement &amp; Shortcomings</a:t>
            </a:r>
            <a:endParaRPr sz="1800" b="0">
              <a:solidFill>
                <a:srgbClr val="FFFFFF"/>
              </a:solidFill>
              <a:latin typeface="Playfair Display SC"/>
              <a:ea typeface="Playfair Display SC"/>
              <a:cs typeface="Playfair Display SC"/>
              <a:sym typeface="Playfair Display SC"/>
            </a:endParaRPr>
          </a:p>
        </p:txBody>
      </p:sp>
      <p:sp>
        <p:nvSpPr>
          <p:cNvPr id="186" name="Google Shape;186;p19"/>
          <p:cNvSpPr txBox="1"/>
          <p:nvPr/>
        </p:nvSpPr>
        <p:spPr>
          <a:xfrm>
            <a:off x="255750" y="119400"/>
            <a:ext cx="33099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Playfair Display SC"/>
                <a:ea typeface="Playfair Display SC"/>
                <a:cs typeface="Playfair Display SC"/>
                <a:sym typeface="Playfair Display SC"/>
              </a:rPr>
              <a:t>Introduction </a:t>
            </a:r>
            <a:endParaRPr sz="2400">
              <a:solidFill>
                <a:srgbClr val="FFFFFF"/>
              </a:solidFill>
              <a:latin typeface="Playfair Display SC"/>
              <a:ea typeface="Playfair Display SC"/>
              <a:cs typeface="Playfair Display SC"/>
              <a:sym typeface="Playfair Display SC"/>
            </a:endParaRPr>
          </a:p>
        </p:txBody>
      </p:sp>
      <p:cxnSp>
        <p:nvCxnSpPr>
          <p:cNvPr id="187" name="Google Shape;187;p19"/>
          <p:cNvCxnSpPr/>
          <p:nvPr/>
        </p:nvCxnSpPr>
        <p:spPr>
          <a:xfrm rot="10800000" flipH="1">
            <a:off x="331000" y="636850"/>
            <a:ext cx="2269200" cy="12600"/>
          </a:xfrm>
          <a:prstGeom prst="straightConnector1">
            <a:avLst/>
          </a:prstGeom>
          <a:noFill/>
          <a:ln w="9525" cap="flat" cmpd="sng">
            <a:solidFill>
              <a:srgbClr val="FFFFFF"/>
            </a:solidFill>
            <a:prstDash val="solid"/>
            <a:round/>
            <a:headEnd type="none" w="med" len="med"/>
            <a:tailEnd type="none" w="med" len="med"/>
          </a:ln>
        </p:spPr>
      </p:cxnSp>
      <p:sp>
        <p:nvSpPr>
          <p:cNvPr id="188" name="Google Shape;188;p19"/>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Amey</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6"/>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615" name="Google Shape;615;p46"/>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sp>
        <p:nvSpPr>
          <p:cNvPr id="616" name="Google Shape;616;p46"/>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46"/>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618" name="Google Shape;618;p46"/>
          <p:cNvPicPr preferRelativeResize="0"/>
          <p:nvPr/>
        </p:nvPicPr>
        <p:blipFill>
          <a:blip r:embed="rId3">
            <a:alphaModFix/>
          </a:blip>
          <a:stretch>
            <a:fillRect/>
          </a:stretch>
        </p:blipFill>
        <p:spPr>
          <a:xfrm>
            <a:off x="0" y="0"/>
            <a:ext cx="9144000" cy="6858000"/>
          </a:xfrm>
          <a:prstGeom prst="rect">
            <a:avLst/>
          </a:prstGeom>
          <a:noFill/>
          <a:ln>
            <a:noFill/>
          </a:ln>
        </p:spPr>
      </p:pic>
      <p:sp>
        <p:nvSpPr>
          <p:cNvPr id="619" name="Google Shape;619;p46"/>
          <p:cNvSpPr txBox="1"/>
          <p:nvPr/>
        </p:nvSpPr>
        <p:spPr>
          <a:xfrm>
            <a:off x="2996700" y="1656750"/>
            <a:ext cx="3409500" cy="403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000">
                <a:solidFill>
                  <a:srgbClr val="FFFFFF"/>
                </a:solidFill>
                <a:latin typeface="Playfair Display SC"/>
                <a:ea typeface="Playfair Display SC"/>
                <a:cs typeface="Playfair Display SC"/>
                <a:sym typeface="Playfair Display SC"/>
              </a:rPr>
              <a:t>Thank You.</a:t>
            </a:r>
            <a:endParaRPr sz="5000">
              <a:solidFill>
                <a:srgbClr val="FFFFFF"/>
              </a:solidFill>
              <a:latin typeface="Playfair Display SC"/>
              <a:ea typeface="Playfair Display SC"/>
              <a:cs typeface="Playfair Display SC"/>
              <a:sym typeface="Playfair Display SC"/>
            </a:endParaRPr>
          </a:p>
          <a:p>
            <a:pPr marL="0" lvl="0" indent="0" algn="ctr" rtl="0">
              <a:spcBef>
                <a:spcPts val="0"/>
              </a:spcBef>
              <a:spcAft>
                <a:spcPts val="0"/>
              </a:spcAft>
              <a:buNone/>
            </a:pPr>
            <a:endParaRPr sz="3000">
              <a:solidFill>
                <a:srgbClr val="FFFFFF"/>
              </a:solidFill>
              <a:latin typeface="Playfair Display SC"/>
              <a:ea typeface="Playfair Display SC"/>
              <a:cs typeface="Playfair Display SC"/>
              <a:sym typeface="Playfair Display SC"/>
            </a:endParaRPr>
          </a:p>
          <a:p>
            <a:pPr marL="0" lvl="0" indent="0" algn="ctr" rtl="0">
              <a:spcBef>
                <a:spcPts val="0"/>
              </a:spcBef>
              <a:spcAft>
                <a:spcPts val="0"/>
              </a:spcAft>
              <a:buNone/>
            </a:pPr>
            <a:r>
              <a:rPr lang="en-US" sz="2000">
                <a:solidFill>
                  <a:srgbClr val="FFFFFF"/>
                </a:solidFill>
                <a:latin typeface="Playfair Display SC"/>
                <a:ea typeface="Playfair Display SC"/>
                <a:cs typeface="Playfair Display SC"/>
                <a:sym typeface="Playfair Display SC"/>
              </a:rPr>
              <a:t>Any Questions ? </a:t>
            </a:r>
            <a:r>
              <a:rPr lang="en-US" sz="3000">
                <a:solidFill>
                  <a:srgbClr val="FFFFFF"/>
                </a:solidFill>
                <a:latin typeface="Playfair Display SC"/>
                <a:ea typeface="Playfair Display SC"/>
                <a:cs typeface="Playfair Display SC"/>
                <a:sym typeface="Playfair Display SC"/>
              </a:rPr>
              <a:t> </a:t>
            </a:r>
            <a:endParaRPr sz="3000">
              <a:solidFill>
                <a:srgbClr val="FFFFFF"/>
              </a:solidFill>
              <a:latin typeface="Playfair Display SC"/>
              <a:ea typeface="Playfair Display SC"/>
              <a:cs typeface="Playfair Display SC"/>
              <a:sym typeface="Playfair Display SC"/>
            </a:endParaRPr>
          </a:p>
        </p:txBody>
      </p:sp>
      <p:sp>
        <p:nvSpPr>
          <p:cNvPr id="620" name="Google Shape;620;p46"/>
          <p:cNvSpPr txBox="1"/>
          <p:nvPr/>
        </p:nvSpPr>
        <p:spPr>
          <a:xfrm>
            <a:off x="98850" y="4730750"/>
            <a:ext cx="9253200" cy="10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latin typeface="Century Gothic"/>
                <a:ea typeface="Century Gothic"/>
                <a:cs typeface="Century Gothic"/>
                <a:sym typeface="Century Gothic"/>
              </a:rPr>
              <a:t>We would like to express our deepest gratitude and thankfulness towards Professor Liu for her unparalleled teachings and support throughout the entire project. </a:t>
            </a:r>
            <a:endParaRPr>
              <a:solidFill>
                <a:srgbClr val="FFFFFF"/>
              </a:solidFill>
              <a:latin typeface="Century Gothic"/>
              <a:ea typeface="Century Gothic"/>
              <a:cs typeface="Century Gothic"/>
              <a:sym typeface="Century Gothic"/>
            </a:endParaRPr>
          </a:p>
        </p:txBody>
      </p:sp>
      <p:cxnSp>
        <p:nvCxnSpPr>
          <p:cNvPr id="621" name="Google Shape;621;p46"/>
          <p:cNvCxnSpPr/>
          <p:nvPr/>
        </p:nvCxnSpPr>
        <p:spPr>
          <a:xfrm>
            <a:off x="1012300" y="5557700"/>
            <a:ext cx="7513800" cy="285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195" name="Google Shape;195;p20"/>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sp>
        <p:nvSpPr>
          <p:cNvPr id="196" name="Google Shape;196;p20"/>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20"/>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198" name="Google Shape;198;p20"/>
          <p:cNvPicPr preferRelativeResize="0"/>
          <p:nvPr/>
        </p:nvPicPr>
        <p:blipFill>
          <a:blip r:embed="rId3">
            <a:alphaModFix/>
          </a:blip>
          <a:stretch>
            <a:fillRect/>
          </a:stretch>
        </p:blipFill>
        <p:spPr>
          <a:xfrm>
            <a:off x="0" y="0"/>
            <a:ext cx="9144000" cy="6858000"/>
          </a:xfrm>
          <a:prstGeom prst="rect">
            <a:avLst/>
          </a:prstGeom>
          <a:noFill/>
          <a:ln>
            <a:noFill/>
          </a:ln>
        </p:spPr>
      </p:pic>
      <p:sp>
        <p:nvSpPr>
          <p:cNvPr id="199" name="Google Shape;199;p20"/>
          <p:cNvSpPr txBox="1">
            <a:spLocks noGrp="1"/>
          </p:cNvSpPr>
          <p:nvPr>
            <p:ph type="title"/>
          </p:nvPr>
        </p:nvSpPr>
        <p:spPr>
          <a:xfrm>
            <a:off x="228600" y="557400"/>
            <a:ext cx="8319300" cy="85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200" b="0">
                <a:solidFill>
                  <a:srgbClr val="FFFFFF"/>
                </a:solidFill>
                <a:latin typeface="Playfair Display SC"/>
                <a:ea typeface="Playfair Display SC"/>
                <a:cs typeface="Playfair Display SC"/>
                <a:sym typeface="Playfair Display SC"/>
              </a:rPr>
              <a:t>Objective </a:t>
            </a:r>
            <a:endParaRPr sz="2200" b="0">
              <a:solidFill>
                <a:srgbClr val="FFFFFF"/>
              </a:solidFill>
              <a:latin typeface="Playfair Display SC"/>
              <a:ea typeface="Playfair Display SC"/>
              <a:cs typeface="Playfair Display SC"/>
              <a:sym typeface="Playfair Display SC"/>
            </a:endParaRPr>
          </a:p>
        </p:txBody>
      </p:sp>
      <p:sp>
        <p:nvSpPr>
          <p:cNvPr id="200" name="Google Shape;200;p20"/>
          <p:cNvSpPr txBox="1"/>
          <p:nvPr/>
        </p:nvSpPr>
        <p:spPr>
          <a:xfrm>
            <a:off x="255750" y="43200"/>
            <a:ext cx="33099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Playfair Display SC"/>
                <a:ea typeface="Playfair Display SC"/>
                <a:cs typeface="Playfair Display SC"/>
                <a:sym typeface="Playfair Display SC"/>
              </a:rPr>
              <a:t>Introduction </a:t>
            </a:r>
            <a:endParaRPr sz="2400">
              <a:solidFill>
                <a:srgbClr val="FFFFFF"/>
              </a:solidFill>
              <a:latin typeface="Playfair Display SC"/>
              <a:ea typeface="Playfair Display SC"/>
              <a:cs typeface="Playfair Display SC"/>
              <a:sym typeface="Playfair Display SC"/>
            </a:endParaRPr>
          </a:p>
        </p:txBody>
      </p:sp>
      <p:cxnSp>
        <p:nvCxnSpPr>
          <p:cNvPr id="201" name="Google Shape;201;p20"/>
          <p:cNvCxnSpPr/>
          <p:nvPr/>
        </p:nvCxnSpPr>
        <p:spPr>
          <a:xfrm rot="10800000" flipH="1">
            <a:off x="331000" y="560650"/>
            <a:ext cx="2269200" cy="12600"/>
          </a:xfrm>
          <a:prstGeom prst="straightConnector1">
            <a:avLst/>
          </a:prstGeom>
          <a:noFill/>
          <a:ln w="9525" cap="flat" cmpd="sng">
            <a:solidFill>
              <a:srgbClr val="FFFFFF"/>
            </a:solidFill>
            <a:prstDash val="solid"/>
            <a:round/>
            <a:headEnd type="none" w="med" len="med"/>
            <a:tailEnd type="none" w="med" len="med"/>
          </a:ln>
        </p:spPr>
      </p:cxnSp>
      <p:sp>
        <p:nvSpPr>
          <p:cNvPr id="202" name="Google Shape;202;p20"/>
          <p:cNvSpPr txBox="1"/>
          <p:nvPr/>
        </p:nvSpPr>
        <p:spPr>
          <a:xfrm>
            <a:off x="455625" y="1427750"/>
            <a:ext cx="8505900" cy="446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900">
                <a:solidFill>
                  <a:srgbClr val="FFD966"/>
                </a:solidFill>
                <a:latin typeface="Century Gothic"/>
                <a:ea typeface="Century Gothic"/>
                <a:cs typeface="Century Gothic"/>
                <a:sym typeface="Century Gothic"/>
              </a:rPr>
              <a:t>The following are the principal objectives of the project concept : </a:t>
            </a:r>
            <a:endParaRPr sz="1900">
              <a:solidFill>
                <a:srgbClr val="FFD966"/>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900">
              <a:solidFill>
                <a:srgbClr val="FFFFFF"/>
              </a:solidFill>
              <a:latin typeface="Century Gothic"/>
              <a:ea typeface="Century Gothic"/>
              <a:cs typeface="Century Gothic"/>
              <a:sym typeface="Century Gothic"/>
            </a:endParaRPr>
          </a:p>
          <a:p>
            <a:pPr marL="457200" lvl="0" indent="-349250" algn="l" rtl="0">
              <a:lnSpc>
                <a:spcPct val="115000"/>
              </a:lnSpc>
              <a:spcBef>
                <a:spcPts val="0"/>
              </a:spcBef>
              <a:spcAft>
                <a:spcPts val="0"/>
              </a:spcAft>
              <a:buClr>
                <a:srgbClr val="FFFFFF"/>
              </a:buClr>
              <a:buSzPts val="1900"/>
              <a:buFont typeface="Century Gothic"/>
              <a:buAutoNum type="arabicParenR"/>
            </a:pPr>
            <a:r>
              <a:rPr lang="en-US" sz="1900">
                <a:solidFill>
                  <a:srgbClr val="FFFFFF"/>
                </a:solidFill>
                <a:latin typeface="Century Gothic"/>
                <a:ea typeface="Century Gothic"/>
                <a:cs typeface="Century Gothic"/>
                <a:sym typeface="Century Gothic"/>
              </a:rPr>
              <a:t>When a new book comes into the market we can determine and place the book in which category it should best fit to be a bestseller.</a:t>
            </a:r>
            <a:endParaRPr sz="1900">
              <a:solidFill>
                <a:srgbClr val="FFFFFF"/>
              </a:solidFill>
              <a:latin typeface="Century Gothic"/>
              <a:ea typeface="Century Gothic"/>
              <a:cs typeface="Century Gothic"/>
              <a:sym typeface="Century Gothic"/>
            </a:endParaRPr>
          </a:p>
          <a:p>
            <a:pPr marL="457200" lvl="0" indent="-349250" algn="l" rtl="0">
              <a:lnSpc>
                <a:spcPct val="115000"/>
              </a:lnSpc>
              <a:spcBef>
                <a:spcPts val="0"/>
              </a:spcBef>
              <a:spcAft>
                <a:spcPts val="0"/>
              </a:spcAft>
              <a:buClr>
                <a:srgbClr val="FFFFFF"/>
              </a:buClr>
              <a:buSzPts val="1900"/>
              <a:buFont typeface="Century Gothic"/>
              <a:buAutoNum type="arabicParenR"/>
            </a:pPr>
            <a:r>
              <a:rPr lang="en-US" sz="1900">
                <a:solidFill>
                  <a:srgbClr val="FFFFFF"/>
                </a:solidFill>
                <a:latin typeface="Century Gothic"/>
                <a:ea typeface="Century Gothic"/>
                <a:cs typeface="Century Gothic"/>
                <a:sym typeface="Century Gothic"/>
              </a:rPr>
              <a:t>When a user visits goodreads he will be furnished with</a:t>
            </a:r>
            <a:r>
              <a:rPr lang="en-US" sz="1900">
                <a:solidFill>
                  <a:srgbClr val="FFD966"/>
                </a:solidFill>
                <a:latin typeface="Century Gothic"/>
                <a:ea typeface="Century Gothic"/>
                <a:cs typeface="Century Gothic"/>
                <a:sym typeface="Century Gothic"/>
              </a:rPr>
              <a:t> sig</a:t>
            </a:r>
            <a:r>
              <a:rPr lang="en-US" sz="1900">
                <a:solidFill>
                  <a:srgbClr val="F1C232"/>
                </a:solidFill>
                <a:latin typeface="Century Gothic"/>
                <a:ea typeface="Century Gothic"/>
                <a:cs typeface="Century Gothic"/>
                <a:sym typeface="Century Gothic"/>
              </a:rPr>
              <a:t>nificant recommendations </a:t>
            </a:r>
            <a:r>
              <a:rPr lang="en-US" sz="1900">
                <a:solidFill>
                  <a:srgbClr val="FFFFFF"/>
                </a:solidFill>
                <a:latin typeface="Century Gothic"/>
                <a:ea typeface="Century Gothic"/>
                <a:cs typeface="Century Gothic"/>
                <a:sym typeface="Century Gothic"/>
              </a:rPr>
              <a:t>and </a:t>
            </a:r>
            <a:r>
              <a:rPr lang="en-US" sz="1900">
                <a:solidFill>
                  <a:srgbClr val="FFD966"/>
                </a:solidFill>
                <a:latin typeface="Century Gothic"/>
                <a:ea typeface="Century Gothic"/>
                <a:cs typeface="Century Gothic"/>
                <a:sym typeface="Century Gothic"/>
              </a:rPr>
              <a:t>top reads</a:t>
            </a:r>
            <a:r>
              <a:rPr lang="en-US" sz="1900">
                <a:solidFill>
                  <a:srgbClr val="FFFFFF"/>
                </a:solidFill>
                <a:latin typeface="Century Gothic"/>
                <a:ea typeface="Century Gothic"/>
                <a:cs typeface="Century Gothic"/>
                <a:sym typeface="Century Gothic"/>
              </a:rPr>
              <a:t>. </a:t>
            </a:r>
            <a:endParaRPr sz="1900">
              <a:solidFill>
                <a:srgbClr val="FFFFFF"/>
              </a:solidFill>
              <a:latin typeface="Century Gothic"/>
              <a:ea typeface="Century Gothic"/>
              <a:cs typeface="Century Gothic"/>
              <a:sym typeface="Century Gothic"/>
            </a:endParaRPr>
          </a:p>
          <a:p>
            <a:pPr marL="457200" lvl="0" indent="-349250" algn="l" rtl="0">
              <a:lnSpc>
                <a:spcPct val="115000"/>
              </a:lnSpc>
              <a:spcBef>
                <a:spcPts val="0"/>
              </a:spcBef>
              <a:spcAft>
                <a:spcPts val="0"/>
              </a:spcAft>
              <a:buClr>
                <a:srgbClr val="FFFFFF"/>
              </a:buClr>
              <a:buSzPts val="1900"/>
              <a:buFont typeface="Century Gothic"/>
              <a:buAutoNum type="arabicParenR"/>
            </a:pPr>
            <a:r>
              <a:rPr lang="en-US" sz="1900">
                <a:solidFill>
                  <a:srgbClr val="FFFFFF"/>
                </a:solidFill>
                <a:latin typeface="Century Gothic"/>
                <a:ea typeface="Century Gothic"/>
                <a:cs typeface="Century Gothic"/>
                <a:sym typeface="Century Gothic"/>
              </a:rPr>
              <a:t>Harnessing the </a:t>
            </a:r>
            <a:r>
              <a:rPr lang="en-US" sz="1900">
                <a:solidFill>
                  <a:srgbClr val="FFD966"/>
                </a:solidFill>
                <a:latin typeface="Century Gothic"/>
                <a:ea typeface="Century Gothic"/>
                <a:cs typeface="Century Gothic"/>
                <a:sym typeface="Century Gothic"/>
              </a:rPr>
              <a:t>polarity, subjectivity, compound, negative, netural, positive </a:t>
            </a:r>
            <a:r>
              <a:rPr lang="en-US" sz="1900">
                <a:solidFill>
                  <a:srgbClr val="FFFFFF"/>
                </a:solidFill>
                <a:latin typeface="Century Gothic"/>
                <a:ea typeface="Century Gothic"/>
                <a:cs typeface="Century Gothic"/>
                <a:sym typeface="Century Gothic"/>
              </a:rPr>
              <a:t>factors and most importantly the </a:t>
            </a:r>
            <a:r>
              <a:rPr lang="en-US" sz="1900">
                <a:solidFill>
                  <a:srgbClr val="FFD966"/>
                </a:solidFill>
                <a:latin typeface="Century Gothic"/>
                <a:ea typeface="Century Gothic"/>
                <a:cs typeface="Century Gothic"/>
                <a:sym typeface="Century Gothic"/>
              </a:rPr>
              <a:t>emotion</a:t>
            </a:r>
            <a:r>
              <a:rPr lang="en-US" sz="1900">
                <a:solidFill>
                  <a:srgbClr val="FFFFFF"/>
                </a:solidFill>
                <a:latin typeface="Century Gothic"/>
                <a:ea typeface="Century Gothic"/>
                <a:cs typeface="Century Gothic"/>
                <a:sym typeface="Century Gothic"/>
              </a:rPr>
              <a:t> of the book. </a:t>
            </a:r>
            <a:endParaRPr sz="1900">
              <a:solidFill>
                <a:srgbClr val="FFFFFF"/>
              </a:solidFill>
              <a:latin typeface="Century Gothic"/>
              <a:ea typeface="Century Gothic"/>
              <a:cs typeface="Century Gothic"/>
              <a:sym typeface="Century Gothic"/>
            </a:endParaRPr>
          </a:p>
          <a:p>
            <a:pPr marL="457200" lvl="0" indent="-349250" algn="l" rtl="0">
              <a:lnSpc>
                <a:spcPct val="115000"/>
              </a:lnSpc>
              <a:spcBef>
                <a:spcPts val="0"/>
              </a:spcBef>
              <a:spcAft>
                <a:spcPts val="0"/>
              </a:spcAft>
              <a:buClr>
                <a:srgbClr val="FFFFFF"/>
              </a:buClr>
              <a:buSzPts val="1900"/>
              <a:buFont typeface="Century Gothic"/>
              <a:buAutoNum type="arabicParenR"/>
            </a:pPr>
            <a:r>
              <a:rPr lang="en-US" sz="1900">
                <a:solidFill>
                  <a:srgbClr val="FFFFFF"/>
                </a:solidFill>
                <a:latin typeface="Century Gothic"/>
                <a:ea typeface="Century Gothic"/>
                <a:cs typeface="Century Gothic"/>
                <a:sym typeface="Century Gothic"/>
              </a:rPr>
              <a:t>Providing the customers of goodreads with a superior and enhanced user experience through serving them with the best quality literature. </a:t>
            </a:r>
            <a:endParaRPr sz="1900">
              <a:solidFill>
                <a:srgbClr val="FFFFFF"/>
              </a:solidFill>
              <a:latin typeface="Century Gothic"/>
              <a:ea typeface="Century Gothic"/>
              <a:cs typeface="Century Gothic"/>
              <a:sym typeface="Century Gothic"/>
            </a:endParaRPr>
          </a:p>
          <a:p>
            <a:pPr marL="457200" lvl="0" indent="-349250" algn="l" rtl="0">
              <a:lnSpc>
                <a:spcPct val="115000"/>
              </a:lnSpc>
              <a:spcBef>
                <a:spcPts val="0"/>
              </a:spcBef>
              <a:spcAft>
                <a:spcPts val="0"/>
              </a:spcAft>
              <a:buClr>
                <a:srgbClr val="FFFFFF"/>
              </a:buClr>
              <a:buSzPts val="1900"/>
              <a:buFont typeface="Century Gothic"/>
              <a:buAutoNum type="arabicParenR"/>
            </a:pPr>
            <a:r>
              <a:rPr lang="en-US" sz="1900">
                <a:solidFill>
                  <a:srgbClr val="FFFFFF"/>
                </a:solidFill>
                <a:latin typeface="Century Gothic"/>
                <a:ea typeface="Century Gothic"/>
                <a:cs typeface="Century Gothic"/>
                <a:sym typeface="Century Gothic"/>
              </a:rPr>
              <a:t>Establishing a complete book recommendation system. </a:t>
            </a:r>
            <a:endParaRPr sz="1900">
              <a:solidFill>
                <a:srgbClr val="FFFFFF"/>
              </a:solidFill>
              <a:latin typeface="Century Gothic"/>
              <a:ea typeface="Century Gothic"/>
              <a:cs typeface="Century Gothic"/>
              <a:sym typeface="Century Gothic"/>
            </a:endParaRPr>
          </a:p>
        </p:txBody>
      </p:sp>
      <p:sp>
        <p:nvSpPr>
          <p:cNvPr id="203" name="Google Shape;203;p20"/>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Amey</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1"/>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209" name="Google Shape;209;p21"/>
          <p:cNvPicPr preferRelativeResize="0"/>
          <p:nvPr/>
        </p:nvPicPr>
        <p:blipFill>
          <a:blip r:embed="rId3">
            <a:alphaModFix/>
          </a:blip>
          <a:stretch>
            <a:fillRect/>
          </a:stretch>
        </p:blipFill>
        <p:spPr>
          <a:xfrm>
            <a:off x="0" y="-4"/>
            <a:ext cx="9144000" cy="6858000"/>
          </a:xfrm>
          <a:prstGeom prst="rect">
            <a:avLst/>
          </a:prstGeom>
          <a:noFill/>
          <a:ln>
            <a:noFill/>
          </a:ln>
        </p:spPr>
      </p:pic>
      <p:sp>
        <p:nvSpPr>
          <p:cNvPr id="210" name="Google Shape;210;p21"/>
          <p:cNvSpPr txBox="1">
            <a:spLocks noGrp="1"/>
          </p:cNvSpPr>
          <p:nvPr>
            <p:ph type="body" idx="1"/>
          </p:nvPr>
        </p:nvSpPr>
        <p:spPr>
          <a:xfrm>
            <a:off x="165625" y="2194675"/>
            <a:ext cx="8691600" cy="368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F3F3F3"/>
              </a:solidFill>
              <a:latin typeface="Century Gothic"/>
              <a:ea typeface="Century Gothic"/>
              <a:cs typeface="Century Gothic"/>
              <a:sym typeface="Century Gothic"/>
            </a:endParaRPr>
          </a:p>
          <a:p>
            <a:pPr marL="457200" lvl="0" indent="-330200" algn="l" rtl="0">
              <a:spcBef>
                <a:spcPts val="1200"/>
              </a:spcBef>
              <a:spcAft>
                <a:spcPts val="0"/>
              </a:spcAft>
              <a:buClr>
                <a:srgbClr val="F3F3F3"/>
              </a:buClr>
              <a:buSzPts val="1600"/>
              <a:buFont typeface="Century Gothic"/>
              <a:buChar char="•"/>
            </a:pPr>
            <a:r>
              <a:rPr lang="en-US">
                <a:solidFill>
                  <a:srgbClr val="F3F3F3"/>
                </a:solidFill>
                <a:latin typeface="Century Gothic"/>
                <a:ea typeface="Century Gothic"/>
                <a:cs typeface="Century Gothic"/>
                <a:sym typeface="Century Gothic"/>
              </a:rPr>
              <a:t>Goodreads was founded by Otis Chandler in January 2007. </a:t>
            </a:r>
            <a:endParaRPr>
              <a:solidFill>
                <a:srgbClr val="F3F3F3"/>
              </a:solidFill>
              <a:latin typeface="Century Gothic"/>
              <a:ea typeface="Century Gothic"/>
              <a:cs typeface="Century Gothic"/>
              <a:sym typeface="Century Gothic"/>
            </a:endParaRPr>
          </a:p>
          <a:p>
            <a:pPr marL="457200" lvl="0" indent="-330200" algn="l" rtl="0">
              <a:spcBef>
                <a:spcPts val="1200"/>
              </a:spcBef>
              <a:spcAft>
                <a:spcPts val="0"/>
              </a:spcAft>
              <a:buClr>
                <a:srgbClr val="F3F3F3"/>
              </a:buClr>
              <a:buSzPts val="1600"/>
              <a:buFont typeface="Century Gothic"/>
              <a:buChar char="•"/>
            </a:pPr>
            <a:r>
              <a:rPr lang="en-US">
                <a:solidFill>
                  <a:srgbClr val="F3F3F3"/>
                </a:solidFill>
                <a:latin typeface="Century Gothic"/>
                <a:ea typeface="Century Gothic"/>
                <a:cs typeface="Century Gothic"/>
                <a:sym typeface="Century Gothic"/>
              </a:rPr>
              <a:t>Goodreads is the world's largest site for readers and book recommendations. Their mission is to help people find and share books they love. </a:t>
            </a:r>
            <a:endParaRPr>
              <a:solidFill>
                <a:srgbClr val="F3F3F3"/>
              </a:solidFill>
              <a:latin typeface="Century Gothic"/>
              <a:ea typeface="Century Gothic"/>
              <a:cs typeface="Century Gothic"/>
              <a:sym typeface="Century Gothic"/>
            </a:endParaRPr>
          </a:p>
          <a:p>
            <a:pPr marL="457200" lvl="0" indent="-330200" algn="l" rtl="0">
              <a:spcBef>
                <a:spcPts val="1200"/>
              </a:spcBef>
              <a:spcAft>
                <a:spcPts val="0"/>
              </a:spcAft>
              <a:buClr>
                <a:srgbClr val="F3F3F3"/>
              </a:buClr>
              <a:buSzPts val="1600"/>
              <a:buFont typeface="Century Gothic"/>
              <a:buChar char="•"/>
            </a:pPr>
            <a:r>
              <a:rPr lang="en-US">
                <a:solidFill>
                  <a:srgbClr val="F3F3F3"/>
                </a:solidFill>
                <a:latin typeface="Century Gothic"/>
                <a:ea typeface="Century Gothic"/>
                <a:cs typeface="Century Gothic"/>
                <a:sym typeface="Century Gothic"/>
              </a:rPr>
              <a:t>Goodreads can be used to track your reading and communicate with other readers, not a source for books. To read a book, you can buy a physical copy, borrow from your library, buy or borrow an ebook, or buy or borrow an audiobook. After you read it, get on Goodreads to update and discuss it.</a:t>
            </a:r>
            <a:endParaRPr>
              <a:solidFill>
                <a:srgbClr val="F3F3F3"/>
              </a:solidFill>
              <a:latin typeface="Century Gothic"/>
              <a:ea typeface="Century Gothic"/>
              <a:cs typeface="Century Gothic"/>
              <a:sym typeface="Century Gothic"/>
            </a:endParaRPr>
          </a:p>
          <a:p>
            <a:pPr marL="457200" lvl="0" indent="-330200" algn="l" rtl="0">
              <a:spcBef>
                <a:spcPts val="1200"/>
              </a:spcBef>
              <a:spcAft>
                <a:spcPts val="0"/>
              </a:spcAft>
              <a:buClr>
                <a:srgbClr val="F3F3F3"/>
              </a:buClr>
              <a:buSzPts val="1600"/>
              <a:buFont typeface="Century Gothic"/>
              <a:buChar char="•"/>
            </a:pPr>
            <a:r>
              <a:rPr lang="en-US">
                <a:solidFill>
                  <a:srgbClr val="F3F3F3"/>
                </a:solidFill>
                <a:latin typeface="Century Gothic"/>
                <a:ea typeface="Century Gothic"/>
                <a:cs typeface="Century Gothic"/>
                <a:sym typeface="Century Gothic"/>
              </a:rPr>
              <a:t>Goodreads conducts  a yearly award program, first launched on Goodreads in 2009. Users can vote for the books that Goodreads has nominated and are also able to nominate books of their choosing, released in the given year</a:t>
            </a:r>
            <a:endParaRPr sz="1800">
              <a:solidFill>
                <a:srgbClr val="F3F3F3"/>
              </a:solidFill>
              <a:highlight>
                <a:srgbClr val="FFFFFF"/>
              </a:highlight>
              <a:latin typeface="Century Gothic"/>
              <a:ea typeface="Century Gothic"/>
              <a:cs typeface="Century Gothic"/>
              <a:sym typeface="Century Gothic"/>
            </a:endParaRPr>
          </a:p>
          <a:p>
            <a:pPr marL="0" lvl="0" indent="0" algn="l" rtl="0">
              <a:spcBef>
                <a:spcPts val="1200"/>
              </a:spcBef>
              <a:spcAft>
                <a:spcPts val="0"/>
              </a:spcAft>
              <a:buNone/>
            </a:pPr>
            <a:endParaRPr sz="1800">
              <a:solidFill>
                <a:srgbClr val="F3F3F3"/>
              </a:solidFill>
              <a:highlight>
                <a:srgbClr val="FFFFFF"/>
              </a:highlight>
              <a:latin typeface="Century Gothic"/>
              <a:ea typeface="Century Gothic"/>
              <a:cs typeface="Century Gothic"/>
              <a:sym typeface="Century Gothic"/>
            </a:endParaRPr>
          </a:p>
          <a:p>
            <a:pPr marL="0" lvl="0" indent="0" algn="l" rtl="0">
              <a:spcBef>
                <a:spcPts val="0"/>
              </a:spcBef>
              <a:spcAft>
                <a:spcPts val="0"/>
              </a:spcAft>
              <a:buNone/>
            </a:pPr>
            <a:endParaRPr sz="1800">
              <a:solidFill>
                <a:srgbClr val="F3F3F3"/>
              </a:solidFill>
              <a:highlight>
                <a:srgbClr val="FFFFFF"/>
              </a:highlight>
              <a:latin typeface="Century Gothic"/>
              <a:ea typeface="Century Gothic"/>
              <a:cs typeface="Century Gothic"/>
              <a:sym typeface="Century Gothic"/>
            </a:endParaRPr>
          </a:p>
          <a:p>
            <a:pPr marL="0" lvl="0" indent="0" algn="l" rtl="0">
              <a:spcBef>
                <a:spcPts val="0"/>
              </a:spcBef>
              <a:spcAft>
                <a:spcPts val="0"/>
              </a:spcAft>
              <a:buNone/>
            </a:pPr>
            <a:endParaRPr sz="1800">
              <a:solidFill>
                <a:srgbClr val="F3F3F3"/>
              </a:solidFill>
              <a:highlight>
                <a:srgbClr val="FFFFFF"/>
              </a:highlight>
              <a:latin typeface="Century Gothic"/>
              <a:ea typeface="Century Gothic"/>
              <a:cs typeface="Century Gothic"/>
              <a:sym typeface="Century Gothic"/>
            </a:endParaRPr>
          </a:p>
          <a:p>
            <a:pPr marL="0" lvl="0" indent="0" algn="l" rtl="0">
              <a:spcBef>
                <a:spcPts val="0"/>
              </a:spcBef>
              <a:spcAft>
                <a:spcPts val="0"/>
              </a:spcAft>
              <a:buNone/>
            </a:pPr>
            <a:endParaRPr sz="1800" b="1">
              <a:solidFill>
                <a:srgbClr val="F3F3F3"/>
              </a:solidFill>
              <a:highlight>
                <a:srgbClr val="FFFFFF"/>
              </a:highlight>
              <a:latin typeface="Century Gothic"/>
              <a:ea typeface="Century Gothic"/>
              <a:cs typeface="Century Gothic"/>
              <a:sym typeface="Century Gothic"/>
            </a:endParaRPr>
          </a:p>
          <a:p>
            <a:pPr marL="0" lvl="0" indent="0" algn="l" rtl="0">
              <a:spcBef>
                <a:spcPts val="0"/>
              </a:spcBef>
              <a:spcAft>
                <a:spcPts val="0"/>
              </a:spcAft>
              <a:buNone/>
            </a:pPr>
            <a:endParaRPr sz="1800" b="1">
              <a:solidFill>
                <a:srgbClr val="F3F3F3"/>
              </a:solidFill>
              <a:highlight>
                <a:srgbClr val="FFFFFF"/>
              </a:highlight>
              <a:latin typeface="Century Gothic"/>
              <a:ea typeface="Century Gothic"/>
              <a:cs typeface="Century Gothic"/>
              <a:sym typeface="Century Gothic"/>
            </a:endParaRPr>
          </a:p>
        </p:txBody>
      </p:sp>
      <p:sp>
        <p:nvSpPr>
          <p:cNvPr id="211" name="Google Shape;211;p21"/>
          <p:cNvSpPr txBox="1">
            <a:spLocks noGrp="1"/>
          </p:cNvSpPr>
          <p:nvPr>
            <p:ph type="title"/>
          </p:nvPr>
        </p:nvSpPr>
        <p:spPr>
          <a:xfrm>
            <a:off x="353813" y="14178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0">
                <a:solidFill>
                  <a:srgbClr val="FFFFFF"/>
                </a:solidFill>
                <a:latin typeface="Century Gothic"/>
                <a:ea typeface="Century Gothic"/>
                <a:cs typeface="Century Gothic"/>
                <a:sym typeface="Century Gothic"/>
              </a:rPr>
              <a:t>What is                            ?</a:t>
            </a:r>
            <a:endParaRPr b="0">
              <a:solidFill>
                <a:srgbClr val="FFFFFF"/>
              </a:solidFill>
              <a:latin typeface="Century Gothic"/>
              <a:ea typeface="Century Gothic"/>
              <a:cs typeface="Century Gothic"/>
              <a:sym typeface="Century Gothic"/>
            </a:endParaRPr>
          </a:p>
        </p:txBody>
      </p:sp>
      <p:sp>
        <p:nvSpPr>
          <p:cNvPr id="212" name="Google Shape;212;p21"/>
          <p:cNvSpPr txBox="1"/>
          <p:nvPr/>
        </p:nvSpPr>
        <p:spPr>
          <a:xfrm>
            <a:off x="241825" y="76200"/>
            <a:ext cx="33099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Playfair Display SC"/>
                <a:ea typeface="Playfair Display SC"/>
                <a:cs typeface="Playfair Display SC"/>
                <a:sym typeface="Playfair Display SC"/>
              </a:rPr>
              <a:t>Introduction </a:t>
            </a:r>
            <a:endParaRPr sz="2400">
              <a:solidFill>
                <a:srgbClr val="FFFFFF"/>
              </a:solidFill>
              <a:latin typeface="Playfair Display SC"/>
              <a:ea typeface="Playfair Display SC"/>
              <a:cs typeface="Playfair Display SC"/>
              <a:sym typeface="Playfair Display SC"/>
            </a:endParaRPr>
          </a:p>
        </p:txBody>
      </p:sp>
      <p:cxnSp>
        <p:nvCxnSpPr>
          <p:cNvPr id="213" name="Google Shape;213;p21"/>
          <p:cNvCxnSpPr/>
          <p:nvPr/>
        </p:nvCxnSpPr>
        <p:spPr>
          <a:xfrm rot="10800000" flipH="1">
            <a:off x="331000" y="636850"/>
            <a:ext cx="2269200" cy="12600"/>
          </a:xfrm>
          <a:prstGeom prst="straightConnector1">
            <a:avLst/>
          </a:prstGeom>
          <a:noFill/>
          <a:ln w="9525" cap="flat" cmpd="sng">
            <a:solidFill>
              <a:srgbClr val="FFFFFF"/>
            </a:solidFill>
            <a:prstDash val="solid"/>
            <a:round/>
            <a:headEnd type="none" w="med" len="med"/>
            <a:tailEnd type="none" w="med" len="med"/>
          </a:ln>
        </p:spPr>
      </p:cxnSp>
      <p:pic>
        <p:nvPicPr>
          <p:cNvPr id="214" name="Google Shape;214;p21"/>
          <p:cNvPicPr preferRelativeResize="0"/>
          <p:nvPr/>
        </p:nvPicPr>
        <p:blipFill>
          <a:blip r:embed="rId4">
            <a:alphaModFix/>
          </a:blip>
          <a:stretch>
            <a:fillRect/>
          </a:stretch>
        </p:blipFill>
        <p:spPr>
          <a:xfrm>
            <a:off x="1879075" y="413525"/>
            <a:ext cx="2623825" cy="2623825"/>
          </a:xfrm>
          <a:prstGeom prst="rect">
            <a:avLst/>
          </a:prstGeom>
          <a:noFill/>
          <a:ln>
            <a:noFill/>
          </a:ln>
        </p:spPr>
      </p:pic>
      <p:sp>
        <p:nvSpPr>
          <p:cNvPr id="215" name="Google Shape;215;p21"/>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Amey</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2"/>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222" name="Google Shape;222;p22"/>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a:t>
            </a:fld>
            <a:endParaRPr/>
          </a:p>
        </p:txBody>
      </p:sp>
      <p:sp>
        <p:nvSpPr>
          <p:cNvPr id="223" name="Google Shape;223;p22"/>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2"/>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225" name="Google Shape;225;p22"/>
          <p:cNvPicPr preferRelativeResize="0"/>
          <p:nvPr/>
        </p:nvPicPr>
        <p:blipFill>
          <a:blip r:embed="rId3">
            <a:alphaModFix/>
          </a:blip>
          <a:stretch>
            <a:fillRect/>
          </a:stretch>
        </p:blipFill>
        <p:spPr>
          <a:xfrm>
            <a:off x="0" y="0"/>
            <a:ext cx="9144000" cy="6858000"/>
          </a:xfrm>
          <a:prstGeom prst="rect">
            <a:avLst/>
          </a:prstGeom>
          <a:noFill/>
          <a:ln>
            <a:noFill/>
          </a:ln>
        </p:spPr>
      </p:pic>
      <p:sp>
        <p:nvSpPr>
          <p:cNvPr id="226" name="Google Shape;226;p22"/>
          <p:cNvSpPr txBox="1"/>
          <p:nvPr/>
        </p:nvSpPr>
        <p:spPr>
          <a:xfrm>
            <a:off x="227025" y="197875"/>
            <a:ext cx="44382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Playfair Display SC"/>
                <a:ea typeface="Playfair Display SC"/>
                <a:cs typeface="Playfair Display SC"/>
                <a:sym typeface="Playfair Display SC"/>
              </a:rPr>
              <a:t>Project Roadmap</a:t>
            </a:r>
            <a:endParaRPr sz="2400">
              <a:solidFill>
                <a:srgbClr val="FFFFFF"/>
              </a:solidFill>
              <a:latin typeface="Playfair Display SC"/>
              <a:ea typeface="Playfair Display SC"/>
              <a:cs typeface="Playfair Display SC"/>
              <a:sym typeface="Playfair Display SC"/>
            </a:endParaRPr>
          </a:p>
        </p:txBody>
      </p:sp>
      <p:cxnSp>
        <p:nvCxnSpPr>
          <p:cNvPr id="227" name="Google Shape;227;p22"/>
          <p:cNvCxnSpPr/>
          <p:nvPr/>
        </p:nvCxnSpPr>
        <p:spPr>
          <a:xfrm rot="10800000" flipH="1">
            <a:off x="376100" y="685650"/>
            <a:ext cx="2758200" cy="25200"/>
          </a:xfrm>
          <a:prstGeom prst="straightConnector1">
            <a:avLst/>
          </a:prstGeom>
          <a:noFill/>
          <a:ln w="9525" cap="flat" cmpd="sng">
            <a:solidFill>
              <a:srgbClr val="FFFFFF"/>
            </a:solidFill>
            <a:prstDash val="solid"/>
            <a:round/>
            <a:headEnd type="none" w="med" len="med"/>
            <a:tailEnd type="none" w="med" len="med"/>
          </a:ln>
        </p:spPr>
      </p:cxnSp>
      <p:sp>
        <p:nvSpPr>
          <p:cNvPr id="228" name="Google Shape;228;p22"/>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Amey</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3"/>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pic>
        <p:nvPicPr>
          <p:cNvPr id="235" name="Google Shape;235;p23"/>
          <p:cNvPicPr preferRelativeResize="0"/>
          <p:nvPr/>
        </p:nvPicPr>
        <p:blipFill>
          <a:blip r:embed="rId3">
            <a:alphaModFix/>
          </a:blip>
          <a:stretch>
            <a:fillRect/>
          </a:stretch>
        </p:blipFill>
        <p:spPr>
          <a:xfrm>
            <a:off x="0" y="0"/>
            <a:ext cx="9144000" cy="6858000"/>
          </a:xfrm>
          <a:prstGeom prst="rect">
            <a:avLst/>
          </a:prstGeom>
          <a:noFill/>
          <a:ln>
            <a:noFill/>
          </a:ln>
        </p:spPr>
      </p:pic>
      <p:sp>
        <p:nvSpPr>
          <p:cNvPr id="236" name="Google Shape;236;p23"/>
          <p:cNvSpPr txBox="1"/>
          <p:nvPr/>
        </p:nvSpPr>
        <p:spPr>
          <a:xfrm>
            <a:off x="309300" y="349525"/>
            <a:ext cx="42627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Playfair Display SC"/>
                <a:ea typeface="Playfair Display SC"/>
                <a:cs typeface="Playfair Display SC"/>
                <a:sym typeface="Playfair Display SC"/>
              </a:rPr>
              <a:t>Business Implication </a:t>
            </a:r>
            <a:endParaRPr sz="2400">
              <a:solidFill>
                <a:srgbClr val="FFFFFF"/>
              </a:solidFill>
              <a:latin typeface="Playfair Display SC"/>
              <a:ea typeface="Playfair Display SC"/>
              <a:cs typeface="Playfair Display SC"/>
              <a:sym typeface="Playfair Display SC"/>
            </a:endParaRPr>
          </a:p>
        </p:txBody>
      </p:sp>
      <p:cxnSp>
        <p:nvCxnSpPr>
          <p:cNvPr id="237" name="Google Shape;237;p23"/>
          <p:cNvCxnSpPr/>
          <p:nvPr/>
        </p:nvCxnSpPr>
        <p:spPr>
          <a:xfrm>
            <a:off x="412750" y="875125"/>
            <a:ext cx="3373500" cy="0"/>
          </a:xfrm>
          <a:prstGeom prst="straightConnector1">
            <a:avLst/>
          </a:prstGeom>
          <a:noFill/>
          <a:ln w="9525" cap="flat" cmpd="sng">
            <a:solidFill>
              <a:srgbClr val="FFFFFF"/>
            </a:solidFill>
            <a:prstDash val="solid"/>
            <a:round/>
            <a:headEnd type="none" w="med" len="med"/>
            <a:tailEnd type="none" w="med" len="med"/>
          </a:ln>
        </p:spPr>
      </p:cxnSp>
      <p:sp>
        <p:nvSpPr>
          <p:cNvPr id="238" name="Google Shape;238;p23"/>
          <p:cNvSpPr txBox="1"/>
          <p:nvPr/>
        </p:nvSpPr>
        <p:spPr>
          <a:xfrm>
            <a:off x="61450" y="1305100"/>
            <a:ext cx="8713500" cy="50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The following are the business propositions and values that the project brings to enhance business :</a:t>
            </a: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 </a:t>
            </a:r>
            <a:endParaRPr>
              <a:solidFill>
                <a:srgbClr val="FFFFFF"/>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Roboto"/>
              <a:buAutoNum type="arabicParenR"/>
            </a:pPr>
            <a:r>
              <a:rPr lang="en-US">
                <a:solidFill>
                  <a:srgbClr val="FFFFFF"/>
                </a:solidFill>
                <a:latin typeface="Roboto"/>
                <a:ea typeface="Roboto"/>
                <a:cs typeface="Roboto"/>
                <a:sym typeface="Roboto"/>
              </a:rPr>
              <a:t>Ability to generate top reads and provide recommendations for users of goodreads</a:t>
            </a:r>
            <a:endParaRPr>
              <a:solidFill>
                <a:srgbClr val="FFFFFF"/>
              </a:solidFill>
              <a:latin typeface="Roboto"/>
              <a:ea typeface="Roboto"/>
              <a:cs typeface="Roboto"/>
              <a:sym typeface="Roboto"/>
            </a:endParaRPr>
          </a:p>
          <a:p>
            <a:pPr marL="457200" lvl="0" indent="0" algn="l" rtl="0">
              <a:spcBef>
                <a:spcPts val="0"/>
              </a:spcBef>
              <a:spcAft>
                <a:spcPts val="0"/>
              </a:spcAft>
              <a:buClr>
                <a:srgbClr val="000000"/>
              </a:buClr>
              <a:buFont typeface="Arial"/>
              <a:buNone/>
            </a:pPr>
            <a:endParaRPr>
              <a:solidFill>
                <a:srgbClr val="F1C232"/>
              </a:solidFill>
              <a:latin typeface="Century Gothic"/>
              <a:ea typeface="Century Gothic"/>
              <a:cs typeface="Century Gothic"/>
              <a:sym typeface="Century Gothic"/>
            </a:endParaRPr>
          </a:p>
          <a:p>
            <a:pPr marL="457200" lvl="0" indent="0" algn="l" rtl="0">
              <a:spcBef>
                <a:spcPts val="0"/>
              </a:spcBef>
              <a:spcAft>
                <a:spcPts val="0"/>
              </a:spcAft>
              <a:buClr>
                <a:srgbClr val="000000"/>
              </a:buClr>
              <a:buFont typeface="Arial"/>
              <a:buNone/>
            </a:pPr>
            <a:endParaRPr>
              <a:solidFill>
                <a:srgbClr val="F1C232"/>
              </a:solidFill>
              <a:latin typeface="Century Gothic"/>
              <a:ea typeface="Century Gothic"/>
              <a:cs typeface="Century Gothic"/>
              <a:sym typeface="Century Gothic"/>
            </a:endParaRPr>
          </a:p>
          <a:p>
            <a:pPr marL="457200" lvl="0" indent="0" algn="l" rtl="0">
              <a:spcBef>
                <a:spcPts val="0"/>
              </a:spcBef>
              <a:spcAft>
                <a:spcPts val="0"/>
              </a:spcAft>
              <a:buClr>
                <a:srgbClr val="000000"/>
              </a:buClr>
              <a:buFont typeface="Arial"/>
              <a:buNone/>
            </a:pPr>
            <a:endParaRPr>
              <a:solidFill>
                <a:srgbClr val="F1C232"/>
              </a:solidFill>
              <a:latin typeface="Century Gothic"/>
              <a:ea typeface="Century Gothic"/>
              <a:cs typeface="Century Gothic"/>
              <a:sym typeface="Century Gothic"/>
            </a:endParaRPr>
          </a:p>
          <a:p>
            <a:pPr marL="457200" lvl="0" indent="0" algn="l" rtl="0">
              <a:spcBef>
                <a:spcPts val="0"/>
              </a:spcBef>
              <a:spcAft>
                <a:spcPts val="0"/>
              </a:spcAft>
              <a:buClr>
                <a:srgbClr val="000000"/>
              </a:buClr>
              <a:buFont typeface="Arial"/>
              <a:buNone/>
            </a:pPr>
            <a:endParaRPr>
              <a:solidFill>
                <a:srgbClr val="F1C232"/>
              </a:solidFill>
              <a:latin typeface="Century Gothic"/>
              <a:ea typeface="Century Gothic"/>
              <a:cs typeface="Century Gothic"/>
              <a:sym typeface="Century Gothic"/>
            </a:endParaRPr>
          </a:p>
          <a:p>
            <a:pPr marL="457200" lvl="0" indent="0" algn="l" rtl="0">
              <a:spcBef>
                <a:spcPts val="0"/>
              </a:spcBef>
              <a:spcAft>
                <a:spcPts val="0"/>
              </a:spcAft>
              <a:buClr>
                <a:srgbClr val="000000"/>
              </a:buClr>
              <a:buFont typeface="Arial"/>
              <a:buNone/>
            </a:pPr>
            <a:endParaRPr>
              <a:solidFill>
                <a:srgbClr val="F1C232"/>
              </a:solidFill>
              <a:latin typeface="Century Gothic"/>
              <a:ea typeface="Century Gothic"/>
              <a:cs typeface="Century Gothic"/>
              <a:sym typeface="Century Gothic"/>
            </a:endParaRPr>
          </a:p>
          <a:p>
            <a:pPr marL="457200" lvl="0" indent="0" algn="l" rtl="0">
              <a:spcBef>
                <a:spcPts val="0"/>
              </a:spcBef>
              <a:spcAft>
                <a:spcPts val="0"/>
              </a:spcAft>
              <a:buClr>
                <a:srgbClr val="000000"/>
              </a:buClr>
              <a:buFont typeface="Arial"/>
              <a:buNone/>
            </a:pPr>
            <a:endParaRPr>
              <a:solidFill>
                <a:srgbClr val="F1C232"/>
              </a:solidFill>
              <a:latin typeface="Century Gothic"/>
              <a:ea typeface="Century Gothic"/>
              <a:cs typeface="Century Gothic"/>
              <a:sym typeface="Century Gothic"/>
            </a:endParaRPr>
          </a:p>
          <a:p>
            <a:pPr marL="457200" lvl="0" indent="0" algn="l" rtl="0">
              <a:spcBef>
                <a:spcPts val="0"/>
              </a:spcBef>
              <a:spcAft>
                <a:spcPts val="0"/>
              </a:spcAft>
              <a:buClr>
                <a:srgbClr val="000000"/>
              </a:buClr>
              <a:buSzPts val="1100"/>
              <a:buFont typeface="Arial"/>
              <a:buNone/>
            </a:pPr>
            <a:endParaRPr>
              <a:solidFill>
                <a:srgbClr val="F1C232"/>
              </a:solidFill>
              <a:latin typeface="Century Gothic"/>
              <a:ea typeface="Century Gothic"/>
              <a:cs typeface="Century Gothic"/>
              <a:sym typeface="Century Gothic"/>
            </a:endParaRPr>
          </a:p>
          <a:p>
            <a:pPr marL="457200" lvl="0" indent="-317500" algn="l" rtl="0">
              <a:spcBef>
                <a:spcPts val="0"/>
              </a:spcBef>
              <a:spcAft>
                <a:spcPts val="0"/>
              </a:spcAft>
              <a:buClr>
                <a:srgbClr val="FFFFFF"/>
              </a:buClr>
              <a:buSzPts val="1400"/>
              <a:buFont typeface="Century Gothic"/>
              <a:buAutoNum type="arabicParenR"/>
            </a:pPr>
            <a:r>
              <a:rPr lang="en-US">
                <a:solidFill>
                  <a:srgbClr val="FFFFFF"/>
                </a:solidFill>
                <a:latin typeface="Roboto"/>
                <a:ea typeface="Roboto"/>
                <a:cs typeface="Roboto"/>
                <a:sym typeface="Roboto"/>
              </a:rPr>
              <a:t>Seamless assignment of a new entrant book into the desired category.</a:t>
            </a:r>
            <a:r>
              <a:rPr lang="en-US">
                <a:solidFill>
                  <a:srgbClr val="FFFFFF"/>
                </a:solidFill>
                <a:latin typeface="Century Gothic"/>
                <a:ea typeface="Century Gothic"/>
                <a:cs typeface="Century Gothic"/>
                <a:sym typeface="Century Gothic"/>
              </a:rPr>
              <a:t> </a:t>
            </a: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457200" lvl="0" indent="0" algn="l" rtl="0">
              <a:spcBef>
                <a:spcPts val="0"/>
              </a:spcBef>
              <a:spcAft>
                <a:spcPts val="0"/>
              </a:spcAft>
              <a:buNone/>
            </a:pPr>
            <a:endParaRPr>
              <a:solidFill>
                <a:srgbClr val="FFFFFF"/>
              </a:solidFill>
              <a:latin typeface="Century Gothic"/>
              <a:ea typeface="Century Gothic"/>
              <a:cs typeface="Century Gothic"/>
              <a:sym typeface="Century Gothic"/>
            </a:endParaRPr>
          </a:p>
          <a:p>
            <a:pPr marL="914400" lvl="0" indent="0" algn="l" rtl="0">
              <a:spcBef>
                <a:spcPts val="0"/>
              </a:spcBef>
              <a:spcAft>
                <a:spcPts val="0"/>
              </a:spcAft>
              <a:buNone/>
            </a:pPr>
            <a:endParaRPr>
              <a:solidFill>
                <a:srgbClr val="FFFFFF"/>
              </a:solidFill>
              <a:latin typeface="Century Gothic"/>
              <a:ea typeface="Century Gothic"/>
              <a:cs typeface="Century Gothic"/>
              <a:sym typeface="Century Gothic"/>
            </a:endParaRPr>
          </a:p>
        </p:txBody>
      </p:sp>
      <p:sp>
        <p:nvSpPr>
          <p:cNvPr id="239" name="Google Shape;239;p23"/>
          <p:cNvSpPr/>
          <p:nvPr/>
        </p:nvSpPr>
        <p:spPr>
          <a:xfrm>
            <a:off x="385575" y="2053700"/>
            <a:ext cx="8363400" cy="1278900"/>
          </a:xfrm>
          <a:prstGeom prst="snip2DiagRect">
            <a:avLst>
              <a:gd name="adj1" fmla="val 0"/>
              <a:gd name="adj2" fmla="val 16667"/>
            </a:avLst>
          </a:pr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412750" y="3741450"/>
            <a:ext cx="8363400" cy="1346400"/>
          </a:xfrm>
          <a:prstGeom prst="snip2DiagRect">
            <a:avLst>
              <a:gd name="adj1" fmla="val 0"/>
              <a:gd name="adj2" fmla="val 16667"/>
            </a:avLst>
          </a:pr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txBox="1"/>
          <p:nvPr/>
        </p:nvSpPr>
        <p:spPr>
          <a:xfrm>
            <a:off x="282450" y="1977500"/>
            <a:ext cx="8569500" cy="1334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US" b="1">
                <a:latin typeface="Titillium Web"/>
                <a:ea typeface="Titillium Web"/>
                <a:cs typeface="Titillium Web"/>
                <a:sym typeface="Titillium Web"/>
              </a:rPr>
              <a:t>This brings the following value to the business:</a:t>
            </a:r>
            <a:endParaRPr b="1">
              <a:latin typeface="Titillium Web"/>
              <a:ea typeface="Titillium Web"/>
              <a:cs typeface="Titillium Web"/>
              <a:sym typeface="Titillium Web"/>
            </a:endParaRPr>
          </a:p>
          <a:p>
            <a:pPr marL="457200" lvl="0" indent="-317500" algn="l" rtl="0">
              <a:lnSpc>
                <a:spcPct val="115000"/>
              </a:lnSpc>
              <a:spcBef>
                <a:spcPts val="0"/>
              </a:spcBef>
              <a:spcAft>
                <a:spcPts val="0"/>
              </a:spcAft>
              <a:buClr>
                <a:srgbClr val="000000"/>
              </a:buClr>
              <a:buSzPts val="1400"/>
              <a:buFont typeface="Titillium Web"/>
              <a:buChar char="-"/>
            </a:pPr>
            <a:r>
              <a:rPr lang="en-US">
                <a:latin typeface="Titillium Web"/>
                <a:ea typeface="Titillium Web"/>
                <a:cs typeface="Titillium Web"/>
                <a:sym typeface="Titillium Web"/>
              </a:rPr>
              <a:t>Attracts new customers by providing what they are looking for. </a:t>
            </a:r>
            <a:endParaRPr>
              <a:latin typeface="Titillium Web"/>
              <a:ea typeface="Titillium Web"/>
              <a:cs typeface="Titillium Web"/>
              <a:sym typeface="Titillium Web"/>
            </a:endParaRPr>
          </a:p>
          <a:p>
            <a:pPr marL="457200" lvl="0" indent="-317500" algn="l" rtl="0">
              <a:lnSpc>
                <a:spcPct val="115000"/>
              </a:lnSpc>
              <a:spcBef>
                <a:spcPts val="0"/>
              </a:spcBef>
              <a:spcAft>
                <a:spcPts val="0"/>
              </a:spcAft>
              <a:buClr>
                <a:srgbClr val="000000"/>
              </a:buClr>
              <a:buSzPts val="1400"/>
              <a:buFont typeface="Titillium Web"/>
              <a:buChar char="-"/>
            </a:pPr>
            <a:r>
              <a:rPr lang="en-US">
                <a:latin typeface="Titillium Web"/>
                <a:ea typeface="Titillium Web"/>
                <a:cs typeface="Titillium Web"/>
                <a:sym typeface="Titillium Web"/>
              </a:rPr>
              <a:t>Reduces search and surf time of customers. This is an important factor as when it comes to the e-commerce business segment, the major user base loss is due to loss of interest of users because of ambiguity in generating required outcomes. </a:t>
            </a:r>
            <a:endParaRPr>
              <a:latin typeface="Titillium Web"/>
              <a:ea typeface="Titillium Web"/>
              <a:cs typeface="Titillium Web"/>
              <a:sym typeface="Titillium Web"/>
            </a:endParaRPr>
          </a:p>
        </p:txBody>
      </p:sp>
      <p:sp>
        <p:nvSpPr>
          <p:cNvPr id="242" name="Google Shape;242;p23"/>
          <p:cNvSpPr txBox="1"/>
          <p:nvPr/>
        </p:nvSpPr>
        <p:spPr>
          <a:xfrm>
            <a:off x="614100" y="5160000"/>
            <a:ext cx="8363400" cy="12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Roboto"/>
                <a:ea typeface="Roboto"/>
                <a:cs typeface="Roboto"/>
                <a:sym typeface="Roboto"/>
              </a:rPr>
              <a:t>The ability to bring out the emotion of the books proves to be a technological breakthrough that will help as a promoting element in driving the business further.</a:t>
            </a: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US">
                <a:solidFill>
                  <a:srgbClr val="FFFFFF"/>
                </a:solidFill>
                <a:latin typeface="Roboto"/>
                <a:ea typeface="Roboto"/>
                <a:cs typeface="Roboto"/>
                <a:sym typeface="Roboto"/>
              </a:rPr>
              <a:t> Have a competitive edge to goodreads in the market based on their sharp focus towards delivering better usability for the customers</a:t>
            </a: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3" name="Google Shape;243;p23"/>
          <p:cNvSpPr txBox="1"/>
          <p:nvPr/>
        </p:nvSpPr>
        <p:spPr>
          <a:xfrm>
            <a:off x="309375" y="5224650"/>
            <a:ext cx="617400" cy="10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Roboto"/>
                <a:ea typeface="Roboto"/>
                <a:cs typeface="Roboto"/>
                <a:sym typeface="Roboto"/>
              </a:rPr>
              <a:t>3) </a:t>
            </a: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US">
                <a:solidFill>
                  <a:srgbClr val="FFFFFF"/>
                </a:solidFill>
                <a:latin typeface="Roboto"/>
                <a:ea typeface="Roboto"/>
                <a:cs typeface="Roboto"/>
                <a:sym typeface="Roboto"/>
              </a:rPr>
              <a:t>4)</a:t>
            </a:r>
            <a:endParaRPr>
              <a:solidFill>
                <a:srgbClr val="FFFFFF"/>
              </a:solidFill>
              <a:latin typeface="Roboto"/>
              <a:ea typeface="Roboto"/>
              <a:cs typeface="Roboto"/>
              <a:sym typeface="Roboto"/>
            </a:endParaRPr>
          </a:p>
        </p:txBody>
      </p:sp>
      <p:sp>
        <p:nvSpPr>
          <p:cNvPr id="244" name="Google Shape;244;p23"/>
          <p:cNvSpPr txBox="1"/>
          <p:nvPr/>
        </p:nvSpPr>
        <p:spPr>
          <a:xfrm>
            <a:off x="289600" y="3515400"/>
            <a:ext cx="8000100" cy="15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Titillium Web"/>
              <a:ea typeface="Titillium Web"/>
              <a:cs typeface="Titillium Web"/>
              <a:sym typeface="Titillium Web"/>
            </a:endParaRPr>
          </a:p>
          <a:p>
            <a:pPr marL="457200" lvl="0" indent="0" algn="l" rtl="0">
              <a:lnSpc>
                <a:spcPct val="115000"/>
              </a:lnSpc>
              <a:spcBef>
                <a:spcPts val="0"/>
              </a:spcBef>
              <a:spcAft>
                <a:spcPts val="0"/>
              </a:spcAft>
              <a:buNone/>
            </a:pPr>
            <a:r>
              <a:rPr lang="en-US" b="1">
                <a:solidFill>
                  <a:schemeClr val="dk1"/>
                </a:solidFill>
                <a:latin typeface="Titillium Web"/>
                <a:ea typeface="Titillium Web"/>
                <a:cs typeface="Titillium Web"/>
                <a:sym typeface="Titillium Web"/>
              </a:rPr>
              <a:t>This brings the following value to the business:</a:t>
            </a:r>
            <a:endParaRPr b="1">
              <a:solidFill>
                <a:schemeClr val="dk1"/>
              </a:solidFill>
              <a:latin typeface="Titillium Web"/>
              <a:ea typeface="Titillium Web"/>
              <a:cs typeface="Titillium Web"/>
              <a:sym typeface="Titillium Web"/>
            </a:endParaRPr>
          </a:p>
          <a:p>
            <a:pPr marL="457200" lvl="0" indent="-317500" algn="l" rtl="0">
              <a:lnSpc>
                <a:spcPct val="115000"/>
              </a:lnSpc>
              <a:spcBef>
                <a:spcPts val="0"/>
              </a:spcBef>
              <a:spcAft>
                <a:spcPts val="0"/>
              </a:spcAft>
              <a:buClr>
                <a:schemeClr val="dk1"/>
              </a:buClr>
              <a:buSzPts val="1400"/>
              <a:buFont typeface="Titillium Web"/>
              <a:buChar char="-"/>
            </a:pPr>
            <a:r>
              <a:rPr lang="en-US">
                <a:solidFill>
                  <a:schemeClr val="dk1"/>
                </a:solidFill>
                <a:latin typeface="Titillium Web"/>
                <a:ea typeface="Titillium Web"/>
                <a:cs typeface="Titillium Web"/>
                <a:sym typeface="Titillium Web"/>
              </a:rPr>
              <a:t>Opportunity for  business alliances with publishers and authors that helps in forming collaborative business elements thereby increasing the market value of goodreads amongst readers . </a:t>
            </a:r>
            <a:endParaRPr>
              <a:solidFill>
                <a:schemeClr val="dk1"/>
              </a:solidFill>
              <a:latin typeface="Titillium Web"/>
              <a:ea typeface="Titillium Web"/>
              <a:cs typeface="Titillium Web"/>
              <a:sym typeface="Titillium Web"/>
            </a:endParaRPr>
          </a:p>
          <a:p>
            <a:pPr marL="457200" lvl="0" indent="-317500" algn="l" rtl="0">
              <a:lnSpc>
                <a:spcPct val="115000"/>
              </a:lnSpc>
              <a:spcBef>
                <a:spcPts val="0"/>
              </a:spcBef>
              <a:spcAft>
                <a:spcPts val="0"/>
              </a:spcAft>
              <a:buClr>
                <a:schemeClr val="dk1"/>
              </a:buClr>
              <a:buSzPts val="1400"/>
              <a:buFont typeface="Titillium Web"/>
              <a:buChar char="-"/>
            </a:pPr>
            <a:r>
              <a:rPr lang="en-US">
                <a:solidFill>
                  <a:schemeClr val="dk1"/>
                </a:solidFill>
                <a:latin typeface="Titillium Web"/>
                <a:ea typeface="Titillium Web"/>
                <a:cs typeface="Titillium Web"/>
                <a:sym typeface="Titillium Web"/>
              </a:rPr>
              <a:t>Requirement of experts which help in deciding in which category the  book needs to be placed is eliminated due to the automated process. </a:t>
            </a:r>
            <a:endParaRPr>
              <a:latin typeface="Titillium Web"/>
              <a:ea typeface="Titillium Web"/>
              <a:cs typeface="Titillium Web"/>
              <a:sym typeface="Titillium Web"/>
            </a:endParaRPr>
          </a:p>
        </p:txBody>
      </p:sp>
      <p:sp>
        <p:nvSpPr>
          <p:cNvPr id="245" name="Google Shape;245;p23"/>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Amey</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4"/>
          <p:cNvSpPr txBox="1">
            <a:spLocks noGrp="1"/>
          </p:cNvSpPr>
          <p:nvPr>
            <p:ph type="body" idx="1"/>
          </p:nvPr>
        </p:nvSpPr>
        <p:spPr>
          <a:xfrm>
            <a:off x="227013" y="17093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252" name="Google Shape;252;p24"/>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sp>
        <p:nvSpPr>
          <p:cNvPr id="253" name="Google Shape;253;p24"/>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4"/>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255" name="Google Shape;255;p24"/>
          <p:cNvPicPr preferRelativeResize="0"/>
          <p:nvPr/>
        </p:nvPicPr>
        <p:blipFill>
          <a:blip r:embed="rId3">
            <a:alphaModFix/>
          </a:blip>
          <a:stretch>
            <a:fillRect/>
          </a:stretch>
        </p:blipFill>
        <p:spPr>
          <a:xfrm>
            <a:off x="0" y="0"/>
            <a:ext cx="9144000" cy="6858000"/>
          </a:xfrm>
          <a:prstGeom prst="rect">
            <a:avLst/>
          </a:prstGeom>
          <a:noFill/>
          <a:ln>
            <a:noFill/>
          </a:ln>
        </p:spPr>
      </p:pic>
      <p:sp>
        <p:nvSpPr>
          <p:cNvPr id="256" name="Google Shape;256;p24"/>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sp>
        <p:nvSpPr>
          <p:cNvPr id="257" name="Google Shape;257;p24"/>
          <p:cNvSpPr txBox="1"/>
          <p:nvPr/>
        </p:nvSpPr>
        <p:spPr>
          <a:xfrm>
            <a:off x="226200" y="2717100"/>
            <a:ext cx="8691600" cy="198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a:solidFill>
                  <a:srgbClr val="FFFFFF"/>
                </a:solidFill>
                <a:latin typeface="Century Gothic"/>
                <a:ea typeface="Century Gothic"/>
                <a:cs typeface="Century Gothic"/>
                <a:sym typeface="Century Gothic"/>
              </a:rPr>
              <a:t>How the problem is being solved ? </a:t>
            </a:r>
            <a:endParaRPr sz="4000">
              <a:solidFill>
                <a:srgbClr val="FFFFFF"/>
              </a:solidFill>
              <a:latin typeface="Century Gothic"/>
              <a:ea typeface="Century Gothic"/>
              <a:cs typeface="Century Gothic"/>
              <a:sym typeface="Century Gothic"/>
            </a:endParaRPr>
          </a:p>
        </p:txBody>
      </p:sp>
      <p:sp>
        <p:nvSpPr>
          <p:cNvPr id="258" name="Google Shape;258;p24"/>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Vignesh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body" idx="1"/>
          </p:nvPr>
        </p:nvSpPr>
        <p:spPr>
          <a:xfrm>
            <a:off x="227013" y="2014151"/>
            <a:ext cx="8691600" cy="4384500"/>
          </a:xfrm>
          <a:prstGeom prst="rect">
            <a:avLst/>
          </a:prstGeom>
        </p:spPr>
        <p:txBody>
          <a:bodyPr spcFirstLastPara="1" wrap="square" lIns="91425" tIns="45700" rIns="91425" bIns="45700" anchor="t" anchorCtr="0">
            <a:noAutofit/>
          </a:bodyPr>
          <a:lstStyle/>
          <a:p>
            <a:pPr marL="0" lvl="0" indent="0" algn="l" rtl="0">
              <a:spcBef>
                <a:spcPts val="0"/>
              </a:spcBef>
              <a:spcAft>
                <a:spcPts val="1200"/>
              </a:spcAft>
              <a:buNone/>
            </a:pPr>
            <a:endParaRPr/>
          </a:p>
        </p:txBody>
      </p:sp>
      <p:sp>
        <p:nvSpPr>
          <p:cNvPr id="265" name="Google Shape;265;p25"/>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sp>
        <p:nvSpPr>
          <p:cNvPr id="266" name="Google Shape;266;p25"/>
          <p:cNvSpPr txBox="1">
            <a:spLocks noGrp="1"/>
          </p:cNvSpPr>
          <p:nvPr>
            <p:ph type="title"/>
          </p:nvPr>
        </p:nvSpPr>
        <p:spPr>
          <a:xfrm>
            <a:off x="227013" y="7231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5"/>
          <p:cNvSpPr txBox="1">
            <a:spLocks noGrp="1"/>
          </p:cNvSpPr>
          <p:nvPr>
            <p:ph type="body" idx="2"/>
          </p:nvPr>
        </p:nvSpPr>
        <p:spPr>
          <a:xfrm>
            <a:off x="227013" y="13109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268" name="Google Shape;268;p25"/>
          <p:cNvPicPr preferRelativeResize="0"/>
          <p:nvPr/>
        </p:nvPicPr>
        <p:blipFill>
          <a:blip r:embed="rId3">
            <a:alphaModFix/>
          </a:blip>
          <a:stretch>
            <a:fillRect/>
          </a:stretch>
        </p:blipFill>
        <p:spPr>
          <a:xfrm>
            <a:off x="0" y="0"/>
            <a:ext cx="9144000" cy="6858000"/>
          </a:xfrm>
          <a:prstGeom prst="rect">
            <a:avLst/>
          </a:prstGeom>
          <a:noFill/>
          <a:ln>
            <a:noFill/>
          </a:ln>
        </p:spPr>
      </p:pic>
      <p:sp>
        <p:nvSpPr>
          <p:cNvPr id="269" name="Google Shape;269;p25"/>
          <p:cNvSpPr txBox="1">
            <a:spLocks noGrp="1"/>
          </p:cNvSpPr>
          <p:nvPr>
            <p:ph type="body" idx="1"/>
          </p:nvPr>
        </p:nvSpPr>
        <p:spPr>
          <a:xfrm>
            <a:off x="170125" y="1158500"/>
            <a:ext cx="8824800" cy="5340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The following is the sequence of steps that was involved in scraping the data from Goodreads:</a:t>
            </a:r>
            <a:endParaRPr>
              <a:solidFill>
                <a:srgbClr val="FFFFFF"/>
              </a:solidFill>
              <a:latin typeface="Century Gothic"/>
              <a:ea typeface="Century Gothic"/>
              <a:cs typeface="Century Gothic"/>
              <a:sym typeface="Century Gothic"/>
            </a:endParaRPr>
          </a:p>
          <a:p>
            <a:pPr marL="0" lvl="0" indent="0" algn="l" rtl="0">
              <a:spcBef>
                <a:spcPts val="1200"/>
              </a:spcBef>
              <a:spcAft>
                <a:spcPts val="1200"/>
              </a:spcAft>
              <a:buNone/>
            </a:pPr>
            <a:endParaRPr>
              <a:solidFill>
                <a:srgbClr val="FFFFFF"/>
              </a:solidFill>
              <a:latin typeface="Century Gothic"/>
              <a:ea typeface="Century Gothic"/>
              <a:cs typeface="Century Gothic"/>
              <a:sym typeface="Century Gothic"/>
            </a:endParaRPr>
          </a:p>
        </p:txBody>
      </p:sp>
      <p:sp>
        <p:nvSpPr>
          <p:cNvPr id="270" name="Google Shape;270;p25"/>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sp>
        <p:nvSpPr>
          <p:cNvPr id="271" name="Google Shape;271;p25"/>
          <p:cNvSpPr txBox="1">
            <a:spLocks noGrp="1"/>
          </p:cNvSpPr>
          <p:nvPr>
            <p:ph type="title"/>
          </p:nvPr>
        </p:nvSpPr>
        <p:spPr>
          <a:xfrm>
            <a:off x="227013" y="3421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a:solidFill>
                  <a:srgbClr val="FFFFFF"/>
                </a:solidFill>
                <a:latin typeface="Playfair Display SC"/>
                <a:ea typeface="Playfair Display SC"/>
                <a:cs typeface="Playfair Display SC"/>
                <a:sym typeface="Playfair Display SC"/>
              </a:rPr>
              <a:t>Web Scraping</a:t>
            </a:r>
            <a:endParaRPr b="0">
              <a:solidFill>
                <a:srgbClr val="FFFFFF"/>
              </a:solidFill>
              <a:latin typeface="Playfair Display SC"/>
              <a:ea typeface="Playfair Display SC"/>
              <a:cs typeface="Playfair Display SC"/>
              <a:sym typeface="Playfair Display SC"/>
            </a:endParaRPr>
          </a:p>
        </p:txBody>
      </p:sp>
      <p:pic>
        <p:nvPicPr>
          <p:cNvPr id="272" name="Google Shape;272;p25"/>
          <p:cNvPicPr preferRelativeResize="0"/>
          <p:nvPr/>
        </p:nvPicPr>
        <p:blipFill>
          <a:blip r:embed="rId4">
            <a:alphaModFix/>
          </a:blip>
          <a:stretch>
            <a:fillRect/>
          </a:stretch>
        </p:blipFill>
        <p:spPr>
          <a:xfrm>
            <a:off x="170125" y="4451061"/>
            <a:ext cx="3483375" cy="2031714"/>
          </a:xfrm>
          <a:prstGeom prst="rect">
            <a:avLst/>
          </a:prstGeom>
          <a:noFill/>
          <a:ln>
            <a:noFill/>
          </a:ln>
        </p:spPr>
      </p:pic>
      <p:sp>
        <p:nvSpPr>
          <p:cNvPr id="273" name="Google Shape;273;p25"/>
          <p:cNvSpPr txBox="1"/>
          <p:nvPr/>
        </p:nvSpPr>
        <p:spPr>
          <a:xfrm>
            <a:off x="181750" y="1770850"/>
            <a:ext cx="3821700" cy="7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FFFFFF"/>
                </a:solidFill>
                <a:highlight>
                  <a:srgbClr val="E69138"/>
                </a:highlight>
                <a:latin typeface="Nanum Gothic"/>
                <a:ea typeface="Nanum Gothic"/>
                <a:cs typeface="Nanum Gothic"/>
                <a:sym typeface="Nanum Gothic"/>
              </a:rPr>
              <a:t>Initially we are scraping the 27 categories that are available on Goodreads.</a:t>
            </a:r>
            <a:endParaRPr sz="1200">
              <a:solidFill>
                <a:srgbClr val="FFFFFF"/>
              </a:solidFill>
              <a:highlight>
                <a:srgbClr val="E69138"/>
              </a:highlight>
              <a:latin typeface="Nanum Gothic"/>
              <a:ea typeface="Nanum Gothic"/>
              <a:cs typeface="Nanum Gothic"/>
              <a:sym typeface="Nanum Gothic"/>
            </a:endParaRPr>
          </a:p>
        </p:txBody>
      </p:sp>
      <p:cxnSp>
        <p:nvCxnSpPr>
          <p:cNvPr id="274" name="Google Shape;274;p25"/>
          <p:cNvCxnSpPr/>
          <p:nvPr/>
        </p:nvCxnSpPr>
        <p:spPr>
          <a:xfrm>
            <a:off x="2761176" y="2689900"/>
            <a:ext cx="1572000" cy="28200"/>
          </a:xfrm>
          <a:prstGeom prst="straightConnector1">
            <a:avLst/>
          </a:prstGeom>
          <a:noFill/>
          <a:ln w="114300" cap="flat" cmpd="sng">
            <a:solidFill>
              <a:srgbClr val="FF9900"/>
            </a:solidFill>
            <a:prstDash val="solid"/>
            <a:round/>
            <a:headEnd type="none" w="med" len="med"/>
            <a:tailEnd type="triangle" w="med" len="med"/>
          </a:ln>
          <a:effectLst>
            <a:outerShdw blurRad="57150" dist="19050" dir="5400000" algn="bl" rotWithShape="0">
              <a:srgbClr val="F3F3F3">
                <a:alpha val="50000"/>
              </a:srgbClr>
            </a:outerShdw>
          </a:effectLst>
        </p:spPr>
      </p:cxnSp>
      <p:cxnSp>
        <p:nvCxnSpPr>
          <p:cNvPr id="275" name="Google Shape;275;p25"/>
          <p:cNvCxnSpPr/>
          <p:nvPr/>
        </p:nvCxnSpPr>
        <p:spPr>
          <a:xfrm rot="5400000">
            <a:off x="5663311" y="3735131"/>
            <a:ext cx="682800" cy="6300"/>
          </a:xfrm>
          <a:prstGeom prst="bentConnector3">
            <a:avLst>
              <a:gd name="adj1" fmla="val 50000"/>
            </a:avLst>
          </a:prstGeom>
          <a:noFill/>
          <a:ln w="114300" cap="flat" cmpd="sng">
            <a:solidFill>
              <a:srgbClr val="FF9900"/>
            </a:solidFill>
            <a:prstDash val="solid"/>
            <a:round/>
            <a:headEnd type="none" w="med" len="med"/>
            <a:tailEnd type="triangle" w="med" len="med"/>
          </a:ln>
          <a:effectLst>
            <a:outerShdw blurRad="57150" dist="19050" dir="5400000" algn="bl" rotWithShape="0">
              <a:srgbClr val="FFFFFF">
                <a:alpha val="50000"/>
              </a:srgbClr>
            </a:outerShdw>
          </a:effectLst>
        </p:spPr>
      </p:cxnSp>
      <p:cxnSp>
        <p:nvCxnSpPr>
          <p:cNvPr id="276" name="Google Shape;276;p25"/>
          <p:cNvCxnSpPr/>
          <p:nvPr/>
        </p:nvCxnSpPr>
        <p:spPr>
          <a:xfrm rot="10800000">
            <a:off x="3544775" y="5180500"/>
            <a:ext cx="3366300" cy="7500"/>
          </a:xfrm>
          <a:prstGeom prst="straightConnector1">
            <a:avLst/>
          </a:prstGeom>
          <a:noFill/>
          <a:ln w="114300" cap="flat" cmpd="sng">
            <a:solidFill>
              <a:srgbClr val="FF9900"/>
            </a:solidFill>
            <a:prstDash val="solid"/>
            <a:round/>
            <a:headEnd type="none" w="med" len="med"/>
            <a:tailEnd type="triangle" w="med" len="med"/>
          </a:ln>
          <a:effectLst>
            <a:outerShdw blurRad="57150" dist="19050" dir="5400000" algn="bl" rotWithShape="0">
              <a:srgbClr val="FFFFFF">
                <a:alpha val="50000"/>
              </a:srgbClr>
            </a:outerShdw>
          </a:effectLst>
        </p:spPr>
      </p:cxnSp>
      <p:sp>
        <p:nvSpPr>
          <p:cNvPr id="277" name="Google Shape;277;p25"/>
          <p:cNvSpPr txBox="1"/>
          <p:nvPr/>
        </p:nvSpPr>
        <p:spPr>
          <a:xfrm>
            <a:off x="7614300" y="1814925"/>
            <a:ext cx="1304400" cy="23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FFFFFF"/>
                </a:solidFill>
                <a:highlight>
                  <a:srgbClr val="E69138"/>
                </a:highlight>
                <a:latin typeface="Nanum Gothic"/>
                <a:ea typeface="Nanum Gothic"/>
                <a:cs typeface="Nanum Gothic"/>
                <a:sym typeface="Nanum Gothic"/>
              </a:rPr>
              <a:t>Each category is then explored to scrap the first 300 books. </a:t>
            </a:r>
            <a:endParaRPr sz="1200">
              <a:solidFill>
                <a:srgbClr val="FFFFFF"/>
              </a:solidFill>
              <a:highlight>
                <a:srgbClr val="E69138"/>
              </a:highlight>
              <a:latin typeface="Nanum Gothic"/>
              <a:ea typeface="Nanum Gothic"/>
              <a:cs typeface="Nanum Gothic"/>
              <a:sym typeface="Nanum Gothic"/>
            </a:endParaRPr>
          </a:p>
          <a:p>
            <a:pPr marL="0" lvl="0" indent="0" algn="l" rtl="0">
              <a:spcBef>
                <a:spcPts val="0"/>
              </a:spcBef>
              <a:spcAft>
                <a:spcPts val="0"/>
              </a:spcAft>
              <a:buNone/>
            </a:pPr>
            <a:r>
              <a:rPr lang="en-US" sz="1200">
                <a:solidFill>
                  <a:srgbClr val="FFFFFF"/>
                </a:solidFill>
                <a:highlight>
                  <a:srgbClr val="E69138"/>
                </a:highlight>
                <a:latin typeface="Nanum Gothic"/>
                <a:ea typeface="Nanum Gothic"/>
                <a:cs typeface="Nanum Gothic"/>
                <a:sym typeface="Nanum Gothic"/>
              </a:rPr>
              <a:t>This includes the Category, names, links and scores.</a:t>
            </a:r>
            <a:endParaRPr sz="1200">
              <a:solidFill>
                <a:srgbClr val="FFFFFF"/>
              </a:solidFill>
              <a:highlight>
                <a:srgbClr val="E69138"/>
              </a:highlight>
              <a:latin typeface="Nanum Gothic"/>
              <a:ea typeface="Nanum Gothic"/>
              <a:cs typeface="Nanum Gothic"/>
              <a:sym typeface="Nanum Gothic"/>
            </a:endParaRPr>
          </a:p>
        </p:txBody>
      </p:sp>
      <p:sp>
        <p:nvSpPr>
          <p:cNvPr id="278" name="Google Shape;278;p25"/>
          <p:cNvSpPr txBox="1"/>
          <p:nvPr/>
        </p:nvSpPr>
        <p:spPr>
          <a:xfrm>
            <a:off x="7685475" y="4449875"/>
            <a:ext cx="1304400" cy="7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FFFFFF"/>
                </a:solidFill>
                <a:highlight>
                  <a:srgbClr val="E69138"/>
                </a:highlight>
                <a:latin typeface="Nanum Gothic"/>
                <a:ea typeface="Nanum Gothic"/>
                <a:cs typeface="Nanum Gothic"/>
                <a:sym typeface="Nanum Gothic"/>
              </a:rPr>
              <a:t>The list of books in each category is stored in a csv file along with the corresponding details.</a:t>
            </a:r>
            <a:endParaRPr sz="1200">
              <a:solidFill>
                <a:srgbClr val="FFFFFF"/>
              </a:solidFill>
              <a:highlight>
                <a:srgbClr val="E69138"/>
              </a:highlight>
              <a:latin typeface="Nanum Gothic"/>
              <a:ea typeface="Nanum Gothic"/>
              <a:cs typeface="Nanum Gothic"/>
              <a:sym typeface="Nanum Gothic"/>
            </a:endParaRPr>
          </a:p>
        </p:txBody>
      </p:sp>
      <p:sp>
        <p:nvSpPr>
          <p:cNvPr id="279" name="Google Shape;279;p25"/>
          <p:cNvSpPr txBox="1"/>
          <p:nvPr/>
        </p:nvSpPr>
        <p:spPr>
          <a:xfrm>
            <a:off x="162400" y="3808300"/>
            <a:ext cx="3860400" cy="7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rgbClr val="FFFFFF"/>
                </a:solidFill>
                <a:highlight>
                  <a:srgbClr val="E69138"/>
                </a:highlight>
                <a:latin typeface="Nanum Gothic"/>
                <a:ea typeface="Nanum Gothic"/>
                <a:cs typeface="Nanum Gothic"/>
                <a:sym typeface="Nanum Gothic"/>
              </a:rPr>
              <a:t>The name, author, author profile, awards, description, and ratings of each book is extracted.  </a:t>
            </a:r>
            <a:endParaRPr sz="1200">
              <a:solidFill>
                <a:srgbClr val="FFFFFF"/>
              </a:solidFill>
              <a:highlight>
                <a:srgbClr val="E69138"/>
              </a:highlight>
              <a:latin typeface="Nanum Gothic"/>
              <a:ea typeface="Nanum Gothic"/>
              <a:cs typeface="Nanum Gothic"/>
              <a:sym typeface="Nanum Gothic"/>
            </a:endParaRPr>
          </a:p>
        </p:txBody>
      </p:sp>
      <p:pic>
        <p:nvPicPr>
          <p:cNvPr id="280" name="Google Shape;280;p25"/>
          <p:cNvPicPr preferRelativeResize="0"/>
          <p:nvPr/>
        </p:nvPicPr>
        <p:blipFill rotWithShape="1">
          <a:blip r:embed="rId5">
            <a:alphaModFix/>
          </a:blip>
          <a:srcRect l="2230" t="12852" r="-2230" b="20759"/>
          <a:stretch/>
        </p:blipFill>
        <p:spPr>
          <a:xfrm>
            <a:off x="218400" y="2291025"/>
            <a:ext cx="3414899" cy="1358687"/>
          </a:xfrm>
          <a:prstGeom prst="rect">
            <a:avLst/>
          </a:prstGeom>
          <a:noFill/>
          <a:ln>
            <a:noFill/>
          </a:ln>
        </p:spPr>
      </p:pic>
      <p:pic>
        <p:nvPicPr>
          <p:cNvPr id="281" name="Google Shape;281;p25"/>
          <p:cNvPicPr preferRelativeResize="0"/>
          <p:nvPr/>
        </p:nvPicPr>
        <p:blipFill>
          <a:blip r:embed="rId6">
            <a:alphaModFix/>
          </a:blip>
          <a:stretch>
            <a:fillRect/>
          </a:stretch>
        </p:blipFill>
        <p:spPr>
          <a:xfrm>
            <a:off x="4256975" y="1519825"/>
            <a:ext cx="3196975" cy="2198725"/>
          </a:xfrm>
          <a:prstGeom prst="rect">
            <a:avLst/>
          </a:prstGeom>
          <a:noFill/>
          <a:ln>
            <a:noFill/>
          </a:ln>
        </p:spPr>
      </p:pic>
      <p:pic>
        <p:nvPicPr>
          <p:cNvPr id="282" name="Google Shape;282;p25"/>
          <p:cNvPicPr preferRelativeResize="0"/>
          <p:nvPr/>
        </p:nvPicPr>
        <p:blipFill>
          <a:blip r:embed="rId7">
            <a:alphaModFix/>
          </a:blip>
          <a:stretch>
            <a:fillRect/>
          </a:stretch>
        </p:blipFill>
        <p:spPr>
          <a:xfrm>
            <a:off x="4256975" y="4360426"/>
            <a:ext cx="3357325" cy="2100525"/>
          </a:xfrm>
          <a:prstGeom prst="rect">
            <a:avLst/>
          </a:prstGeom>
          <a:noFill/>
          <a:ln>
            <a:noFill/>
          </a:ln>
        </p:spPr>
      </p:pic>
      <p:sp>
        <p:nvSpPr>
          <p:cNvPr id="283" name="Google Shape;283;p25"/>
          <p:cNvSpPr txBox="1"/>
          <p:nvPr/>
        </p:nvSpPr>
        <p:spPr>
          <a:xfrm>
            <a:off x="-15050" y="6439500"/>
            <a:ext cx="29613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FFF"/>
                </a:solidFill>
                <a:latin typeface="Century Gothic"/>
                <a:ea typeface="Century Gothic"/>
                <a:cs typeface="Century Gothic"/>
                <a:sym typeface="Century Gothic"/>
              </a:rPr>
              <a:t>Vignesh</a:t>
            </a:r>
            <a:endParaRPr sz="1600">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Cover Slides">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1507</Words>
  <Application>Microsoft Office PowerPoint</Application>
  <PresentationFormat>On-screen Show (4:3)</PresentationFormat>
  <Paragraphs>311</Paragraphs>
  <Slides>30</Slides>
  <Notes>30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Roboto</vt:lpstr>
      <vt:lpstr>Nanum Gothic</vt:lpstr>
      <vt:lpstr>Century Gothic</vt:lpstr>
      <vt:lpstr>Titillium Web</vt:lpstr>
      <vt:lpstr>Arial</vt:lpstr>
      <vt:lpstr>Playfair Display SC</vt:lpstr>
      <vt:lpstr>Calibri</vt:lpstr>
      <vt:lpstr>Source Code Pro</vt:lpstr>
      <vt:lpstr>Cover Slides</vt:lpstr>
      <vt:lpstr>Content - No Photos</vt:lpstr>
      <vt:lpstr>PowerPoint Presentation</vt:lpstr>
      <vt:lpstr>Contents    </vt:lpstr>
      <vt:lpstr>Problem Statement &amp; Shortcomings</vt:lpstr>
      <vt:lpstr>PowerPoint Presentation</vt:lpstr>
      <vt:lpstr>What 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Amey Thombre</dc:creator>
  <cp:lastModifiedBy>Amey Thombre</cp:lastModifiedBy>
  <cp:revision>2</cp:revision>
  <dcterms:modified xsi:type="dcterms:W3CDTF">2018-12-06T23:06:56Z</dcterms:modified>
</cp:coreProperties>
</file>